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6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9" autoAdjust="0"/>
    <p:restoredTop sz="94660"/>
  </p:normalViewPr>
  <p:slideViewPr>
    <p:cSldViewPr snapToGrid="0">
      <p:cViewPr>
        <p:scale>
          <a:sx n="75" d="100"/>
          <a:sy n="75" d="100"/>
        </p:scale>
        <p:origin x="11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674CB-3709-4ACF-BB61-29ADEA3D4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33272"/>
            <a:ext cx="9144000" cy="2478024"/>
          </a:xfrm>
        </p:spPr>
        <p:txBody>
          <a:bodyPr lIns="0" tIns="0" rIns="0" bIns="0" anchor="b">
            <a:noAutofit/>
          </a:bodyPr>
          <a:lstStyle>
            <a:lvl1pPr algn="ctr">
              <a:defRPr sz="4000" spc="75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DA6BE-9B64-48FC-92D1-EF0D426A3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2192"/>
            <a:ext cx="9144000" cy="143560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AE59-8E21-449F-86DA-5BE29701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5808-3B61-48CC-92EF-85AC2E0DFA56}" type="datetime2">
              <a:rPr lang="en-US" smtClean="0"/>
              <a:t>Wednesday, December 8,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CCD60-9970-49FD-8254-21154BA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0A488-07A7-42F9-B1DF-68545B75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718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C3B6-2D75-4EC4-9120-88DCE0EA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B06CB-A0FE-4499-B674-90C8C281A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FD700-765A-4DE6-A8EC-9D9D92FC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98AF-4574-4509-BF7A-519ACD5BF826}" type="datetime2">
              <a:rPr lang="en-US" smtClean="0"/>
              <a:t>Wednesday, December 8,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664EC-C4B1-4D14-9ED3-14C6CCBFF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F5526-E518-4133-9F44-D812576C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877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F62998-15B1-4CA8-8C60-7801001F80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838899"/>
            <a:ext cx="2628900" cy="4849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AE278-0885-4594-AB09-120344C7D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9235" y="838900"/>
            <a:ext cx="7723265" cy="484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50CC-FB43-4988-8D4E-9C54C2018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97D4-9636-490F-85D0-E926C2B6F3B1}" type="datetime2">
              <a:rPr lang="en-US" smtClean="0"/>
              <a:t>Wednesday, December 8,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70300-3853-4FB4-A084-CF6E5CF2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BAFB0-25AA-4B69-8418-418F47A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71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3C6-0FD4-4939-991C-00DDE5C56815}" type="datetime2">
              <a:rPr lang="en-US" smtClean="0"/>
              <a:t>Wednesday, December 8,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498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C12CB-05D8-4D62-BDC5-812DB6DD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709738"/>
            <a:ext cx="9966960" cy="28527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 spc="7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F020-8516-4B9E-B455-5731ED6C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4974336"/>
            <a:ext cx="9966961" cy="1115568"/>
          </a:xfrm>
        </p:spPr>
        <p:txBody>
          <a:bodyPr>
            <a:normAutofit/>
          </a:bodyPr>
          <a:lstStyle>
            <a:lvl1pPr marL="0" indent="0"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2993-6E28-44BB-B983-095B476B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7482-8128-47C6-A8DD-6452B0291CFF}" type="datetime2">
              <a:rPr lang="en-US" smtClean="0"/>
              <a:t>Wednesday, December 8,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09971-06C9-462B-81D9-BEF24C70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A076D-47C1-49CD-9A8B-956DB3FC3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32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8DFBD-F5ED-455C-8AD0-97476A55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0E58C-F463-4D52-9225-941013311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112264"/>
            <a:ext cx="4846320" cy="39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BDB4-97FA-485D-A557-6F96692BA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66560" y="2112265"/>
            <a:ext cx="4846320" cy="3959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50007-C799-4117-8ACD-5EE980E6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3F25-275E-41DE-BE3B-EBF0DB49F9B1}" type="datetime2">
              <a:rPr lang="en-US" smtClean="0"/>
              <a:t>Wednesday, December 8,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E8968-6BAD-4D5A-BF1D-911C7A39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D8C08-BF20-4D5E-9004-0C075C36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811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484107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3018472"/>
            <a:ext cx="4841076" cy="3104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6560" y="2112264"/>
            <a:ext cx="4846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66560" y="3018471"/>
            <a:ext cx="4841076" cy="3104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5572-4A44-4171-84AA-64D42C8050A6}" type="datetime2">
              <a:rPr lang="en-US" smtClean="0"/>
              <a:t>Wednesday, December 8, 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301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1716-24B0-42CD-95B6-84309259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3617E-4B11-481F-AC6E-00031790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1612E-528E-4FD5-9E9E-E15F1108F171}" type="datetime2">
              <a:rPr lang="en-US" smtClean="0"/>
              <a:t>Wednesday, December 8, 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F19CC-06D3-40E9-81B5-63B457B2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FC312-3AA5-46F7-B701-3D9327A6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379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62-A06D-436F-A92E-EBAAD50B6E50}" type="datetime2">
              <a:rPr lang="en-US" smtClean="0"/>
              <a:t>Wednesday, December 8, 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535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B55F-536E-4547-A5D2-0483FC36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425"/>
            <a:ext cx="3932237" cy="1894511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7D3C-533B-4EA9-886B-FAE59956C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992" y="987425"/>
            <a:ext cx="568756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19D2E1-4B17-4608-961E-2C4719855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58510"/>
            <a:ext cx="3932237" cy="28025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A3535-184C-438C-AE91-9C42B7C5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E0B7D-2260-4809-8F0A-9E5F3E24F169}" type="datetime2">
              <a:rPr lang="en-US" smtClean="0"/>
              <a:t>Wednesday, December 8,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6DBC3-4A58-42BA-9B55-A9A72510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E6563-0AB6-4038-A12B-A259552D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887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02C5-1E3B-4C62-A538-59BB5728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552"/>
            <a:ext cx="3932237" cy="1892808"/>
          </a:xfrm>
        </p:spPr>
        <p:txBody>
          <a:bodyPr anchor="b"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CF574-95CE-4E60-B2CF-3B5B4F33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05319" y="987425"/>
            <a:ext cx="583324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9F7C-C735-4356-8B04-89E190479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33286"/>
            <a:ext cx="3932237" cy="2835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706DF-52A3-4F34-9BF5-E1ACD5D5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4735-C637-46A3-94EB-AB3AC4188D2F}" type="datetime2">
              <a:rPr lang="en-US" smtClean="0"/>
              <a:t>Wednesday, December 8,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25E53-E72E-4110-BB6B-3477F56C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86F8F-3D62-4CEC-AD9A-B70848E6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752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F2F3BB-127D-44BC-A8EF-A8BB5F5911CA}"/>
              </a:ext>
            </a:extLst>
          </p:cNvPr>
          <p:cNvSpPr/>
          <p:nvPr/>
        </p:nvSpPr>
        <p:spPr>
          <a:xfrm rot="10800000" flipH="1">
            <a:off x="0" y="6401226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0D1F30-F118-4A1F-A48F-7E5706959F64}"/>
              </a:ext>
            </a:extLst>
          </p:cNvPr>
          <p:cNvSpPr/>
          <p:nvPr/>
        </p:nvSpPr>
        <p:spPr>
          <a:xfrm flipH="1">
            <a:off x="4038602" y="640122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E890C-17CE-44C0-BDED-BA68F92A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10A6E-46D1-42CF-996C-2207737FB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B5247-D236-462B-BCE0-2A24DF75B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300" baseline="0">
                <a:solidFill>
                  <a:srgbClr val="FFFFFF"/>
                </a:solidFill>
              </a:defRPr>
            </a:lvl1pPr>
          </a:lstStyle>
          <a:p>
            <a:fld id="{AE0C963C-C1DB-4AFD-9DDC-0691666BF49B}" type="datetime2">
              <a:rPr lang="en-US" smtClean="0"/>
              <a:pPr/>
              <a:t>Wednesday, December 8, 2021</a:t>
            </a:fld>
            <a:endParaRPr lang="en-US" cap="al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55C58-7DDF-4CD4-96AD-F9CC844D8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pPr algn="l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95647-A849-45D9-BC71-46A12E6DE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67066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05" r:id="rId4"/>
    <p:sldLayoutId id="2147483706" r:id="rId5"/>
    <p:sldLayoutId id="2147483711" r:id="rId6"/>
    <p:sldLayoutId id="2147483707" r:id="rId7"/>
    <p:sldLayoutId id="2147483708" r:id="rId8"/>
    <p:sldLayoutId id="2147483709" r:id="rId9"/>
    <p:sldLayoutId id="2147483710" r:id="rId10"/>
    <p:sldLayoutId id="2147483712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6F292AA-C8DB-4CAA-97C9-456CF85406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Digital art with of blue-green shapes on dark blue background">
            <a:extLst>
              <a:ext uri="{FF2B5EF4-FFF2-40B4-BE49-F238E27FC236}">
                <a16:creationId xmlns:a16="http://schemas.microsoft.com/office/drawing/2014/main" id="{56CABFEB-E208-4D41-82C1-3C4400D5AA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141" r="14720"/>
          <a:stretch/>
        </p:blipFill>
        <p:spPr>
          <a:xfrm>
            <a:off x="-1" y="10"/>
            <a:ext cx="4587901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A065953-3D69-4CD4-80C3-DF10DEB4C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902" y="-429"/>
            <a:ext cx="7604097" cy="6857571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  <a:alpha val="73000"/>
                </a:schemeClr>
              </a:gs>
              <a:gs pos="100000">
                <a:schemeClr val="accent2"/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AB36DB5-F10D-4EDB-87E2-ECB9301FF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7901" y="0"/>
            <a:ext cx="7604097" cy="6858000"/>
          </a:xfrm>
          <a:prstGeom prst="rect">
            <a:avLst/>
          </a:prstGeom>
          <a:gradFill>
            <a:gsLst>
              <a:gs pos="0">
                <a:schemeClr val="accent5">
                  <a:alpha val="37000"/>
                </a:schemeClr>
              </a:gs>
              <a:gs pos="98000">
                <a:schemeClr val="accent2">
                  <a:alpha val="66000"/>
                </a:schemeClr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6F195D-95DC-419E-BBC1-E2B601A606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599847" y="4355164"/>
            <a:ext cx="7592151" cy="2502836"/>
          </a:xfrm>
          <a:prstGeom prst="rect">
            <a:avLst/>
          </a:prstGeom>
          <a:gradFill>
            <a:gsLst>
              <a:gs pos="22000">
                <a:schemeClr val="accent6">
                  <a:alpha val="39000"/>
                </a:schemeClr>
              </a:gs>
              <a:gs pos="82000">
                <a:schemeClr val="accent5">
                  <a:alpha val="19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256CF5B-1DAD-4912-86B9-FCA733692F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704304">
            <a:off x="6080918" y="830588"/>
            <a:ext cx="4998441" cy="4998441"/>
          </a:xfrm>
          <a:prstGeom prst="ellipse">
            <a:avLst/>
          </a:pr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18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4E73C6-DB95-4E20-A856-0C51BC1A75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5425" y="768485"/>
            <a:ext cx="6133656" cy="3169674"/>
          </a:xfrm>
        </p:spPr>
        <p:txBody>
          <a:bodyPr>
            <a:norm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Cipher encryption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and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decryption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43CC76-E4B6-41DE-9C58-C559EE92EE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62918" y="4793128"/>
            <a:ext cx="5462494" cy="1070959"/>
          </a:xfrm>
        </p:spPr>
        <p:txBody>
          <a:bodyPr>
            <a:norm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Grant combs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</a:rPr>
              <a:t>December 07, 2021</a:t>
            </a:r>
          </a:p>
        </p:txBody>
      </p:sp>
    </p:spTree>
    <p:extLst>
      <p:ext uri="{BB962C8B-B14F-4D97-AF65-F5344CB8AC3E}">
        <p14:creationId xmlns:p14="http://schemas.microsoft.com/office/powerpoint/2010/main" val="2709665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3F73F-9556-42BD-9519-5A97FE08E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520" y="166363"/>
            <a:ext cx="10241280" cy="1234440"/>
          </a:xfrm>
        </p:spPr>
        <p:txBody>
          <a:bodyPr/>
          <a:lstStyle/>
          <a:p>
            <a:r>
              <a:rPr lang="en-US" dirty="0"/>
              <a:t>Vigenère cipher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0069CCC-8CBA-45CB-A519-77E226E39B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242" y="1017172"/>
            <a:ext cx="4696238" cy="4823656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4194575-EEE7-4990-B89A-9BD2C38DCD18}"/>
              </a:ext>
            </a:extLst>
          </p:cNvPr>
          <p:cNvSpPr txBox="1">
            <a:spLocks/>
          </p:cNvSpPr>
          <p:nvPr/>
        </p:nvSpPr>
        <p:spPr>
          <a:xfrm>
            <a:off x="477520" y="1777999"/>
            <a:ext cx="5974080" cy="36644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Pick keyword</a:t>
            </a:r>
          </a:p>
          <a:p>
            <a:r>
              <a:rPr lang="en-US" sz="2400" dirty="0"/>
              <a:t>Iterate over letters of message and keyword at same time, finding intersection on </a:t>
            </a:r>
            <a:r>
              <a:rPr lang="en-US" sz="2400" i="1" dirty="0"/>
              <a:t>tabula recta</a:t>
            </a:r>
            <a:r>
              <a:rPr lang="en-US" sz="2400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D2139B-F8A1-4097-8BE5-70BB6E0765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490" y="4957495"/>
            <a:ext cx="6972300" cy="111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393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A6F63-C369-437B-B845-10D6071CB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0" y="76875"/>
            <a:ext cx="10241280" cy="1234440"/>
          </a:xfrm>
        </p:spPr>
        <p:txBody>
          <a:bodyPr/>
          <a:lstStyle/>
          <a:p>
            <a:r>
              <a:rPr lang="en-US" dirty="0"/>
              <a:t>Playfair cipher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0CB137-D3AD-4B92-8793-FDE3A6AD57C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9120" y="1676400"/>
                <a:ext cx="7680960" cy="384319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Create Polybius Square with key</a:t>
                </a:r>
              </a:p>
              <a:p>
                <a:r>
                  <a:rPr lang="en-US" dirty="0"/>
                  <a:t>Turn plaintext into digraph (separate doubles with “X”)</a:t>
                </a:r>
              </a:p>
              <a:p>
                <a:pPr lvl="1"/>
                <a:r>
                  <a:rPr lang="en-US" dirty="0"/>
                  <a:t>HE  LL  OW  OR  LD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 HE  LX  LO  WO  RL  DX</a:t>
                </a:r>
              </a:p>
              <a:p>
                <a:r>
                  <a:rPr lang="en-US" dirty="0"/>
                  <a:t>Find letters on square</a:t>
                </a:r>
              </a:p>
              <a:p>
                <a:pPr lvl="1"/>
                <a:r>
                  <a:rPr lang="en-US" dirty="0"/>
                  <a:t>Same row = replace with letter immediately to right</a:t>
                </a:r>
              </a:p>
              <a:p>
                <a:pPr lvl="1"/>
                <a:r>
                  <a:rPr lang="en-US" dirty="0"/>
                  <a:t>Same column = replace with letter immediately below</a:t>
                </a:r>
              </a:p>
              <a:p>
                <a:pPr lvl="1"/>
                <a:r>
                  <a:rPr lang="en-US" dirty="0"/>
                  <a:t>Otherwise, form a rectangle and replace with letter in other corner of same row</a:t>
                </a:r>
              </a:p>
              <a:p>
                <a:r>
                  <a:rPr lang="en-US" dirty="0"/>
                  <a:t>Encrypted = GB MZ SU VQ UM CY </a:t>
                </a:r>
              </a:p>
              <a:p>
                <a:r>
                  <a:rPr lang="en-US" dirty="0"/>
                  <a:t>Decryption = same rules as above, replace with letter to left, below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0CB137-D3AD-4B92-8793-FDE3A6AD57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9120" y="1676400"/>
                <a:ext cx="7680960" cy="3843190"/>
              </a:xfrm>
              <a:blipFill>
                <a:blip r:embed="rId2"/>
                <a:stretch>
                  <a:fillRect l="-1746" t="-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A9CB444-3E3D-4CDC-AF96-32AE72AAF4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033233"/>
              </p:ext>
            </p:extLst>
          </p:nvPr>
        </p:nvGraphicFramePr>
        <p:xfrm>
          <a:off x="8829040" y="713400"/>
          <a:ext cx="2783840" cy="26331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6768">
                  <a:extLst>
                    <a:ext uri="{9D8B030D-6E8A-4147-A177-3AD203B41FA5}">
                      <a16:colId xmlns:a16="http://schemas.microsoft.com/office/drawing/2014/main" val="1906108328"/>
                    </a:ext>
                  </a:extLst>
                </a:gridCol>
                <a:gridCol w="556768">
                  <a:extLst>
                    <a:ext uri="{9D8B030D-6E8A-4147-A177-3AD203B41FA5}">
                      <a16:colId xmlns:a16="http://schemas.microsoft.com/office/drawing/2014/main" val="1130440993"/>
                    </a:ext>
                  </a:extLst>
                </a:gridCol>
                <a:gridCol w="556768">
                  <a:extLst>
                    <a:ext uri="{9D8B030D-6E8A-4147-A177-3AD203B41FA5}">
                      <a16:colId xmlns:a16="http://schemas.microsoft.com/office/drawing/2014/main" val="3652696874"/>
                    </a:ext>
                  </a:extLst>
                </a:gridCol>
                <a:gridCol w="556768">
                  <a:extLst>
                    <a:ext uri="{9D8B030D-6E8A-4147-A177-3AD203B41FA5}">
                      <a16:colId xmlns:a16="http://schemas.microsoft.com/office/drawing/2014/main" val="1803842887"/>
                    </a:ext>
                  </a:extLst>
                </a:gridCol>
                <a:gridCol w="556768">
                  <a:extLst>
                    <a:ext uri="{9D8B030D-6E8A-4147-A177-3AD203B41FA5}">
                      <a16:colId xmlns:a16="http://schemas.microsoft.com/office/drawing/2014/main" val="3534427586"/>
                    </a:ext>
                  </a:extLst>
                </a:gridCol>
              </a:tblGrid>
              <a:tr h="52662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3805394"/>
                  </a:ext>
                </a:extLst>
              </a:tr>
              <a:tr h="52662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935396"/>
                  </a:ext>
                </a:extLst>
              </a:tr>
              <a:tr h="52662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930356"/>
                  </a:ext>
                </a:extLst>
              </a:tr>
              <a:tr h="52662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0002333"/>
                  </a:ext>
                </a:extLst>
              </a:tr>
              <a:tr h="52662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Z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5311302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61421F4-8BB8-4A03-8E52-6FE93102A00F}"/>
              </a:ext>
            </a:extLst>
          </p:cNvPr>
          <p:cNvSpPr txBox="1">
            <a:spLocks/>
          </p:cNvSpPr>
          <p:nvPr/>
        </p:nvSpPr>
        <p:spPr>
          <a:xfrm>
            <a:off x="8829040" y="3348906"/>
            <a:ext cx="2783840" cy="104021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600" i="1" dirty="0"/>
              <a:t>tabula recta</a:t>
            </a:r>
            <a:br>
              <a:rPr lang="en-US" sz="1600" i="1" dirty="0"/>
            </a:br>
            <a:br>
              <a:rPr lang="en-US" b="1" dirty="0"/>
            </a:br>
            <a:r>
              <a:rPr lang="en-US" b="1" dirty="0"/>
              <a:t>key = “SAMPLE”</a:t>
            </a:r>
          </a:p>
        </p:txBody>
      </p:sp>
    </p:spTree>
    <p:extLst>
      <p:ext uri="{BB962C8B-B14F-4D97-AF65-F5344CB8AC3E}">
        <p14:creationId xmlns:p14="http://schemas.microsoft.com/office/powerpoint/2010/main" val="1739433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F0595-681B-433E-9FC5-2AE671147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920" y="267208"/>
            <a:ext cx="10241280" cy="1234440"/>
          </a:xfrm>
        </p:spPr>
        <p:txBody>
          <a:bodyPr/>
          <a:lstStyle/>
          <a:p>
            <a:r>
              <a:rPr lang="en-US" dirty="0"/>
              <a:t>Automatic decryption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C56A0-5722-4B18-A0A8-B271A0307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920" y="1757680"/>
            <a:ext cx="10241280" cy="3785616"/>
          </a:xfrm>
        </p:spPr>
        <p:txBody>
          <a:bodyPr>
            <a:normAutofit/>
          </a:bodyPr>
          <a:lstStyle/>
          <a:p>
            <a:r>
              <a:rPr lang="en-US" sz="2400" dirty="0"/>
              <a:t>“Try every iteration” approach</a:t>
            </a:r>
          </a:p>
          <a:p>
            <a:r>
              <a:rPr lang="en-US" sz="2400" dirty="0"/>
              <a:t>How do we know when we’ve found a solution?</a:t>
            </a:r>
          </a:p>
          <a:p>
            <a:pPr lvl="1"/>
            <a:r>
              <a:rPr lang="en-US" sz="2400" dirty="0"/>
              <a:t>Assign a score</a:t>
            </a:r>
          </a:p>
          <a:p>
            <a:pPr lvl="1"/>
            <a:r>
              <a:rPr lang="en-US" sz="2400" dirty="0"/>
              <a:t>Looking for substrings (using </a:t>
            </a:r>
            <a:r>
              <a:rPr lang="en-US" sz="2400" dirty="0" err="1"/>
              <a:t>Regex.Matches</a:t>
            </a:r>
            <a:r>
              <a:rPr lang="en-US" sz="2400" dirty="0"/>
              <a:t>()) </a:t>
            </a:r>
          </a:p>
          <a:p>
            <a:pPr lvl="1"/>
            <a:r>
              <a:rPr lang="en-US" sz="2400" dirty="0"/>
              <a:t>Balance of dictionary size and runtime</a:t>
            </a:r>
          </a:p>
          <a:p>
            <a:r>
              <a:rPr lang="en-US" sz="2400" dirty="0"/>
              <a:t>Ideal for longer messages</a:t>
            </a:r>
          </a:p>
        </p:txBody>
      </p:sp>
    </p:spTree>
    <p:extLst>
      <p:ext uri="{BB962C8B-B14F-4D97-AF65-F5344CB8AC3E}">
        <p14:creationId xmlns:p14="http://schemas.microsoft.com/office/powerpoint/2010/main" val="29816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A169B-156A-42A5-B147-26812DBEA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080" y="399288"/>
            <a:ext cx="10241280" cy="1234440"/>
          </a:xfrm>
        </p:spPr>
        <p:txBody>
          <a:bodyPr/>
          <a:lstStyle/>
          <a:p>
            <a:r>
              <a:rPr lang="en-US" dirty="0"/>
              <a:t>Dictionary used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49548-7CA7-48B1-B6E3-9D53A6A737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080" y="1990344"/>
            <a:ext cx="10241280" cy="3959352"/>
          </a:xfrm>
        </p:spPr>
        <p:txBody>
          <a:bodyPr>
            <a:normAutofit/>
          </a:bodyPr>
          <a:lstStyle/>
          <a:p>
            <a:r>
              <a:rPr lang="en-US" dirty="0"/>
              <a:t>Data contributed to the Linguistic Data Consortium by Google, available on GitHub</a:t>
            </a:r>
          </a:p>
          <a:p>
            <a:r>
              <a:rPr lang="en-US" dirty="0"/>
              <a:t>Up to 10,000 most common English words: dictionary size vs. runtime</a:t>
            </a:r>
          </a:p>
          <a:p>
            <a:r>
              <a:rPr lang="en-US" dirty="0"/>
              <a:t>Text written on paper vs. internet</a:t>
            </a:r>
          </a:p>
          <a:p>
            <a:r>
              <a:rPr lang="en-US" dirty="0"/>
              <a:t>Attempt to remove digital skew</a:t>
            </a:r>
          </a:p>
          <a:p>
            <a:pPr lvl="1"/>
            <a:r>
              <a:rPr lang="en-US" dirty="0"/>
              <a:t>Removed individual letters, names, abbreviations, technology-related words like “</a:t>
            </a:r>
            <a:r>
              <a:rPr lang="en-US" dirty="0" err="1"/>
              <a:t>linux</a:t>
            </a:r>
            <a:r>
              <a:rPr lang="en-US" dirty="0"/>
              <a:t>” or “</a:t>
            </a:r>
            <a:r>
              <a:rPr lang="en-US" dirty="0" err="1"/>
              <a:t>rss</a:t>
            </a:r>
            <a:r>
              <a:rPr lang="en-US" dirty="0"/>
              <a:t>”, locations, prefixes/suffixes</a:t>
            </a:r>
          </a:p>
          <a:p>
            <a:r>
              <a:rPr lang="en-US" dirty="0"/>
              <a:t>Shorter words = more problems</a:t>
            </a:r>
          </a:p>
          <a:p>
            <a:r>
              <a:rPr lang="en-US" dirty="0"/>
              <a:t>Modifications since paper submitted</a:t>
            </a:r>
          </a:p>
        </p:txBody>
      </p:sp>
    </p:spTree>
    <p:extLst>
      <p:ext uri="{BB962C8B-B14F-4D97-AF65-F5344CB8AC3E}">
        <p14:creationId xmlns:p14="http://schemas.microsoft.com/office/powerpoint/2010/main" val="3227749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3FC66-776A-4733-B9C9-1641AEEFD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880" y="460248"/>
            <a:ext cx="10241280" cy="1234440"/>
          </a:xfrm>
        </p:spPr>
        <p:txBody>
          <a:bodyPr/>
          <a:lstStyle/>
          <a:p>
            <a:r>
              <a:rPr lang="en-US" dirty="0"/>
              <a:t>Ideas for Future expansion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958785-A4A4-405A-AF7C-AF17E5BBA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880" y="2133600"/>
            <a:ext cx="10241280" cy="3795776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dirty="0"/>
              <a:t>Can be expanded to infinitely many ciphers</a:t>
            </a:r>
          </a:p>
          <a:p>
            <a:pPr>
              <a:lnSpc>
                <a:spcPct val="200000"/>
              </a:lnSpc>
            </a:pPr>
            <a:r>
              <a:rPr lang="en-US" sz="2400" dirty="0"/>
              <a:t>Implementation of </a:t>
            </a:r>
            <a:r>
              <a:rPr lang="en-US" sz="2400" dirty="0" err="1"/>
              <a:t>AutoDecrypt</a:t>
            </a:r>
            <a:r>
              <a:rPr lang="en-US" sz="2400" dirty="0"/>
              <a:t> for keyword-based ciphers</a:t>
            </a:r>
          </a:p>
          <a:p>
            <a:pPr>
              <a:lnSpc>
                <a:spcPct val="200000"/>
              </a:lnSpc>
            </a:pPr>
            <a:r>
              <a:rPr lang="en-US" sz="2400" dirty="0"/>
              <a:t>Further investigation into improving efficiency and runtime</a:t>
            </a:r>
          </a:p>
        </p:txBody>
      </p:sp>
    </p:spTree>
    <p:extLst>
      <p:ext uri="{BB962C8B-B14F-4D97-AF65-F5344CB8AC3E}">
        <p14:creationId xmlns:p14="http://schemas.microsoft.com/office/powerpoint/2010/main" val="3001489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7F50C9C-5E01-4B57-AD70-32C818910E21}"/>
              </a:ext>
            </a:extLst>
          </p:cNvPr>
          <p:cNvSpPr txBox="1"/>
          <p:nvPr/>
        </p:nvSpPr>
        <p:spPr>
          <a:xfrm>
            <a:off x="7201989" y="5102495"/>
            <a:ext cx="4894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Grant Combs</a:t>
            </a:r>
          </a:p>
          <a:p>
            <a:pPr algn="r"/>
            <a:r>
              <a:rPr lang="en-US" dirty="0"/>
              <a:t>Senior Project – Fall 2021</a:t>
            </a:r>
          </a:p>
          <a:p>
            <a:pPr algn="r"/>
            <a:r>
              <a:rPr lang="en-US" dirty="0"/>
              <a:t>Department of Computer Science</a:t>
            </a:r>
          </a:p>
          <a:p>
            <a:pPr algn="r"/>
            <a:r>
              <a:rPr lang="en-US" dirty="0"/>
              <a:t>Northern Michigan University</a:t>
            </a:r>
          </a:p>
        </p:txBody>
      </p:sp>
    </p:spTree>
    <p:extLst>
      <p:ext uri="{BB962C8B-B14F-4D97-AF65-F5344CB8AC3E}">
        <p14:creationId xmlns:p14="http://schemas.microsoft.com/office/powerpoint/2010/main" val="1645703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2D2BD-17F1-47C6-A5BD-4126EA5F9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640" y="307412"/>
            <a:ext cx="10241280" cy="1234440"/>
          </a:xfrm>
        </p:spPr>
        <p:txBody>
          <a:bodyPr/>
          <a:lstStyle/>
          <a:p>
            <a:r>
              <a:rPr lang="en-US" dirty="0"/>
              <a:t>ciphers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CD58EA-0E5B-4B62-8877-1992DBAE83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2185" y="417047"/>
            <a:ext cx="3380695" cy="36748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AD78A00-365E-47BE-8341-EB7EBC2D01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227" y="2112327"/>
            <a:ext cx="3023305" cy="3959225"/>
          </a:xfr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A59120C-3E07-4DDB-ABA9-87E5510DFBF4}"/>
              </a:ext>
            </a:extLst>
          </p:cNvPr>
          <p:cNvSpPr txBox="1">
            <a:spLocks/>
          </p:cNvSpPr>
          <p:nvPr/>
        </p:nvSpPr>
        <p:spPr>
          <a:xfrm>
            <a:off x="1371600" y="2112264"/>
            <a:ext cx="5018314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A7592FC-0EF4-49CF-A737-1F6EA1AE6746}"/>
              </a:ext>
            </a:extLst>
          </p:cNvPr>
          <p:cNvSpPr txBox="1">
            <a:spLocks/>
          </p:cNvSpPr>
          <p:nvPr/>
        </p:nvSpPr>
        <p:spPr>
          <a:xfrm>
            <a:off x="1056640" y="1624148"/>
            <a:ext cx="4833257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Method of encrypting or decrypting a message</a:t>
            </a:r>
          </a:p>
          <a:p>
            <a:r>
              <a:rPr lang="en-US" sz="2400" dirty="0"/>
              <a:t>Amateur codebreaking community</a:t>
            </a:r>
          </a:p>
          <a:p>
            <a:r>
              <a:rPr lang="en-US" sz="2400" dirty="0"/>
              <a:t>Famous examples: Zodiac ciphers, Zimmermann telegram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1444EDD-753C-4A0D-896E-034694E395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185" y="4798788"/>
            <a:ext cx="3659995" cy="184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836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9257A-3395-4ABF-BBE8-CE3CAC080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438" y="0"/>
            <a:ext cx="10241280" cy="1234440"/>
          </a:xfrm>
        </p:spPr>
        <p:txBody>
          <a:bodyPr/>
          <a:lstStyle/>
          <a:p>
            <a:r>
              <a:rPr lang="en-US" dirty="0"/>
              <a:t>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180DE-7775-4A26-B697-456C3CA01F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560" y="1526032"/>
            <a:ext cx="4833257" cy="3959352"/>
          </a:xfrm>
        </p:spPr>
        <p:txBody>
          <a:bodyPr>
            <a:normAutofit/>
          </a:bodyPr>
          <a:lstStyle/>
          <a:p>
            <a:r>
              <a:rPr lang="en-US" sz="2400" dirty="0"/>
              <a:t>“Cipher Encrypt/Decrypt”</a:t>
            </a:r>
          </a:p>
          <a:p>
            <a:r>
              <a:rPr lang="en-US" sz="2400" dirty="0"/>
              <a:t>Designed to help amateur codebreaking</a:t>
            </a:r>
          </a:p>
          <a:p>
            <a:r>
              <a:rPr lang="en-US" sz="2400" dirty="0"/>
              <a:t>Allows user to encrypt and decrypt text</a:t>
            </a:r>
          </a:p>
          <a:p>
            <a:r>
              <a:rPr lang="en-US" sz="2400" dirty="0"/>
              <a:t>Features “</a:t>
            </a:r>
            <a:r>
              <a:rPr lang="en-US" sz="2400" dirty="0" err="1"/>
              <a:t>AutoDecrypt</a:t>
            </a:r>
            <a:r>
              <a:rPr lang="en-US" sz="2400" dirty="0"/>
              <a:t>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1FAFF9-5E84-4A1D-8418-C08A6D690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1219" y="996188"/>
            <a:ext cx="6344221" cy="4780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045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09AFA-ADEC-4872-9C90-8F09FACF8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122871"/>
            <a:ext cx="10241280" cy="1234440"/>
          </a:xfrm>
        </p:spPr>
        <p:txBody>
          <a:bodyPr/>
          <a:lstStyle/>
          <a:p>
            <a:r>
              <a:rPr lang="en-US" dirty="0"/>
              <a:t>How it was made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545DA4-BD4D-4610-9030-A7ADB9029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240" y="1686559"/>
            <a:ext cx="10241280" cy="3712399"/>
          </a:xfrm>
        </p:spPr>
        <p:txBody>
          <a:bodyPr>
            <a:normAutofit/>
          </a:bodyPr>
          <a:lstStyle/>
          <a:p>
            <a:r>
              <a:rPr lang="en-US" sz="2400" dirty="0"/>
              <a:t>Visual Studio 2019</a:t>
            </a:r>
          </a:p>
          <a:p>
            <a:r>
              <a:rPr lang="en-US" sz="2400" dirty="0"/>
              <a:t>Windows Power Form Application</a:t>
            </a:r>
          </a:p>
          <a:p>
            <a:r>
              <a:rPr lang="en-US" sz="2400" dirty="0"/>
              <a:t>Written in C# language</a:t>
            </a:r>
          </a:p>
          <a:p>
            <a:r>
              <a:rPr lang="en-US" sz="2400" dirty="0"/>
              <a:t>.NET Framework 4.7.2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5CE7A5-995E-4056-BFD5-E8F4C5923E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7280" y="740091"/>
            <a:ext cx="3302083" cy="25797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D23EC5-5172-4ED1-9065-4BE83F687E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837" y="2719768"/>
            <a:ext cx="3375563" cy="308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68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7EA32-1C9A-45DF-8839-5A85E0515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50088"/>
            <a:ext cx="10241280" cy="1234440"/>
          </a:xfrm>
        </p:spPr>
        <p:txBody>
          <a:bodyPr/>
          <a:lstStyle/>
          <a:p>
            <a:r>
              <a:rPr lang="en-US" dirty="0"/>
              <a:t>Supported ciphers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19E89-22B7-4DC2-931E-28152A6A36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42160"/>
            <a:ext cx="10241280" cy="3684016"/>
          </a:xfrm>
        </p:spPr>
        <p:txBody>
          <a:bodyPr>
            <a:normAutofit/>
          </a:bodyPr>
          <a:lstStyle/>
          <a:p>
            <a:r>
              <a:rPr lang="en-US" sz="2400" dirty="0"/>
              <a:t>Caesar (additive)</a:t>
            </a:r>
          </a:p>
          <a:p>
            <a:r>
              <a:rPr lang="en-US" sz="2400" dirty="0"/>
              <a:t>Multiplicative</a:t>
            </a:r>
          </a:p>
          <a:p>
            <a:r>
              <a:rPr lang="en-US" sz="2400" dirty="0"/>
              <a:t>Affine</a:t>
            </a:r>
          </a:p>
          <a:p>
            <a:r>
              <a:rPr lang="en-US" sz="2400" dirty="0"/>
              <a:t>Hill Digraph</a:t>
            </a:r>
          </a:p>
          <a:p>
            <a:r>
              <a:rPr lang="en-US" sz="2400" dirty="0" err="1"/>
              <a:t>Vigenere</a:t>
            </a:r>
            <a:endParaRPr lang="en-US" sz="2400" dirty="0"/>
          </a:p>
          <a:p>
            <a:r>
              <a:rPr lang="en-US" sz="2400" dirty="0"/>
              <a:t>Playfair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DFF567-B9BE-43E2-B709-1E89FAAEC0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2525776"/>
            <a:ext cx="320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264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D7D0F-2B40-4F05-9C77-3983971E2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624" y="94488"/>
            <a:ext cx="10241280" cy="1234440"/>
          </a:xfrm>
        </p:spPr>
        <p:txBody>
          <a:bodyPr/>
          <a:lstStyle/>
          <a:p>
            <a:r>
              <a:rPr lang="en-US" dirty="0"/>
              <a:t>Caesar cipher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B0FF8-6D8A-4AF5-9DEE-A7BBC7BFF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624" y="1411224"/>
            <a:ext cx="7711440" cy="2329107"/>
          </a:xfrm>
        </p:spPr>
        <p:txBody>
          <a:bodyPr>
            <a:normAutofit/>
          </a:bodyPr>
          <a:lstStyle/>
          <a:p>
            <a:r>
              <a:rPr lang="en-US" sz="2400" dirty="0"/>
              <a:t>Monoalphabetic</a:t>
            </a:r>
          </a:p>
          <a:p>
            <a:r>
              <a:rPr lang="en-US" sz="2400" dirty="0"/>
              <a:t>Shift by given number</a:t>
            </a:r>
          </a:p>
          <a:p>
            <a:r>
              <a:rPr lang="en-US" sz="2400" dirty="0"/>
              <a:t>Easy to encode, easy to decode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66837D-53AB-4412-AD4D-BEFB6AD0D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525" y="5012001"/>
            <a:ext cx="9124950" cy="8763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1172EAD-A776-44CF-8ED5-89A84E0196F7}"/>
              </a:ext>
            </a:extLst>
          </p:cNvPr>
          <p:cNvSpPr txBox="1"/>
          <p:nvPr/>
        </p:nvSpPr>
        <p:spPr>
          <a:xfrm>
            <a:off x="2884714" y="4704224"/>
            <a:ext cx="126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(0+1)%26 =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EE3835-12AC-4254-8698-8088570001AE}"/>
              </a:ext>
            </a:extLst>
          </p:cNvPr>
          <p:cNvSpPr txBox="1"/>
          <p:nvPr/>
        </p:nvSpPr>
        <p:spPr>
          <a:xfrm>
            <a:off x="4147457" y="4704223"/>
            <a:ext cx="126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(1+1)%26 =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41B3A4-C824-4290-8ACD-A305FEAACCD8}"/>
              </a:ext>
            </a:extLst>
          </p:cNvPr>
          <p:cNvSpPr txBox="1"/>
          <p:nvPr/>
        </p:nvSpPr>
        <p:spPr>
          <a:xfrm>
            <a:off x="5464628" y="4704223"/>
            <a:ext cx="126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(2+1)%26 = 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AC1841-1727-448E-BFA8-D3F1C20E959D}"/>
              </a:ext>
            </a:extLst>
          </p:cNvPr>
          <p:cNvSpPr txBox="1"/>
          <p:nvPr/>
        </p:nvSpPr>
        <p:spPr>
          <a:xfrm>
            <a:off x="6727371" y="4704222"/>
            <a:ext cx="126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(3+1)%26 = 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D130F4-628E-48F1-96CA-3D59128A9809}"/>
              </a:ext>
            </a:extLst>
          </p:cNvPr>
          <p:cNvSpPr txBox="1"/>
          <p:nvPr/>
        </p:nvSpPr>
        <p:spPr>
          <a:xfrm>
            <a:off x="9307286" y="4704221"/>
            <a:ext cx="1405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(25+1)%26 = 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F6748D-25C4-4231-A35B-B55C471A00AC}"/>
              </a:ext>
            </a:extLst>
          </p:cNvPr>
          <p:cNvSpPr txBox="1"/>
          <p:nvPr/>
        </p:nvSpPr>
        <p:spPr>
          <a:xfrm>
            <a:off x="1567542" y="4704220"/>
            <a:ext cx="126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Shift = 1</a:t>
            </a:r>
          </a:p>
        </p:txBody>
      </p:sp>
    </p:spTree>
    <p:extLst>
      <p:ext uri="{BB962C8B-B14F-4D97-AF65-F5344CB8AC3E}">
        <p14:creationId xmlns:p14="http://schemas.microsoft.com/office/powerpoint/2010/main" val="2495891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A801-E678-4FEB-851F-9E92B73FA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903" y="129149"/>
            <a:ext cx="10241280" cy="1234440"/>
          </a:xfrm>
        </p:spPr>
        <p:txBody>
          <a:bodyPr/>
          <a:lstStyle/>
          <a:p>
            <a:r>
              <a:rPr lang="en-US" dirty="0"/>
              <a:t>Multiplicative cipher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78DF2B-77F6-45C1-B284-65FC03B38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903" y="1492741"/>
            <a:ext cx="9291637" cy="3959352"/>
          </a:xfrm>
        </p:spPr>
        <p:txBody>
          <a:bodyPr>
            <a:normAutofit/>
          </a:bodyPr>
          <a:lstStyle/>
          <a:p>
            <a:r>
              <a:rPr lang="en-US" sz="2400" dirty="0"/>
              <a:t>Monoalphabetic</a:t>
            </a:r>
          </a:p>
          <a:p>
            <a:r>
              <a:rPr lang="en-US" sz="2400" dirty="0"/>
              <a:t>Multiply by given number (decryption: multiplicative inverse)</a:t>
            </a:r>
          </a:p>
          <a:p>
            <a:r>
              <a:rPr lang="en-US" sz="2400" dirty="0"/>
              <a:t>To remain monoalphabetic, number must be coprime with 26</a:t>
            </a:r>
          </a:p>
          <a:p>
            <a:r>
              <a:rPr lang="en-US" sz="2400" dirty="0"/>
              <a:t>Just as easy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3C865F-F814-4409-80C9-0BE40DC4A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762" y="4962525"/>
            <a:ext cx="9134475" cy="8953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B1C21CA-4300-4969-A97F-7843D81AA791}"/>
              </a:ext>
            </a:extLst>
          </p:cNvPr>
          <p:cNvSpPr txBox="1"/>
          <p:nvPr/>
        </p:nvSpPr>
        <p:spPr>
          <a:xfrm>
            <a:off x="2884714" y="4704224"/>
            <a:ext cx="126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(0*3)%26 =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583B41-129F-4CCB-86CC-C9A3F9E3AC91}"/>
              </a:ext>
            </a:extLst>
          </p:cNvPr>
          <p:cNvSpPr txBox="1"/>
          <p:nvPr/>
        </p:nvSpPr>
        <p:spPr>
          <a:xfrm>
            <a:off x="4147457" y="4704223"/>
            <a:ext cx="126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(1*3)%26 =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EFE64B-BF05-4BFF-A2A7-562F8345620D}"/>
              </a:ext>
            </a:extLst>
          </p:cNvPr>
          <p:cNvSpPr txBox="1"/>
          <p:nvPr/>
        </p:nvSpPr>
        <p:spPr>
          <a:xfrm>
            <a:off x="5464628" y="4704223"/>
            <a:ext cx="126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(2*3)%26 = 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78142F-91A1-467A-91EA-6AA6DC291E41}"/>
              </a:ext>
            </a:extLst>
          </p:cNvPr>
          <p:cNvSpPr txBox="1"/>
          <p:nvPr/>
        </p:nvSpPr>
        <p:spPr>
          <a:xfrm>
            <a:off x="6727371" y="4704222"/>
            <a:ext cx="126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(3*3)%26 = 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982F66-CC70-4229-81DD-A1BC0D7BD229}"/>
              </a:ext>
            </a:extLst>
          </p:cNvPr>
          <p:cNvSpPr txBox="1"/>
          <p:nvPr/>
        </p:nvSpPr>
        <p:spPr>
          <a:xfrm>
            <a:off x="9252857" y="4704221"/>
            <a:ext cx="1460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(25*3)%26 = 23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BD076F-9C0D-4B35-B85E-DF3E1B8D7FF4}"/>
              </a:ext>
            </a:extLst>
          </p:cNvPr>
          <p:cNvSpPr txBox="1"/>
          <p:nvPr/>
        </p:nvSpPr>
        <p:spPr>
          <a:xfrm>
            <a:off x="1567542" y="4704220"/>
            <a:ext cx="126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Shift = 3</a:t>
            </a:r>
          </a:p>
        </p:txBody>
      </p:sp>
    </p:spTree>
    <p:extLst>
      <p:ext uri="{BB962C8B-B14F-4D97-AF65-F5344CB8AC3E}">
        <p14:creationId xmlns:p14="http://schemas.microsoft.com/office/powerpoint/2010/main" val="3585136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A1CC3-00EC-4B5B-AB72-6BD827F2B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35128"/>
            <a:ext cx="10241280" cy="1234440"/>
          </a:xfrm>
        </p:spPr>
        <p:txBody>
          <a:bodyPr/>
          <a:lstStyle/>
          <a:p>
            <a:r>
              <a:rPr lang="en-US" dirty="0"/>
              <a:t>Affine cipher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B05E05-F28B-4C46-8A47-DD7302A91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51864"/>
            <a:ext cx="10241280" cy="3959352"/>
          </a:xfrm>
        </p:spPr>
        <p:txBody>
          <a:bodyPr>
            <a:normAutofit/>
          </a:bodyPr>
          <a:lstStyle/>
          <a:p>
            <a:r>
              <a:rPr lang="en-US" sz="2400" dirty="0"/>
              <a:t>Combination of Caesar and Multiplicative</a:t>
            </a:r>
          </a:p>
          <a:p>
            <a:r>
              <a:rPr lang="en-US" sz="2400" dirty="0"/>
              <a:t>“y = (mx + b) % 26”</a:t>
            </a:r>
          </a:p>
          <a:p>
            <a:pPr lvl="1"/>
            <a:r>
              <a:rPr lang="en-US" sz="2400" dirty="0"/>
              <a:t>y = enc. text, m = factor to shift by, x = plaintext letter, b = shift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E0F6B3-B913-4B40-B53E-56BF3E9E9B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762" y="4973410"/>
            <a:ext cx="9134475" cy="8953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0EE848-9E7A-4A0B-AD5B-96EA83EA2240}"/>
              </a:ext>
            </a:extLst>
          </p:cNvPr>
          <p:cNvSpPr txBox="1"/>
          <p:nvPr/>
        </p:nvSpPr>
        <p:spPr>
          <a:xfrm>
            <a:off x="2869066" y="4704225"/>
            <a:ext cx="12783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(0*5+2)%26 =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FDD100-2167-4983-8AD5-28B4BC33D601}"/>
              </a:ext>
            </a:extLst>
          </p:cNvPr>
          <p:cNvSpPr txBox="1"/>
          <p:nvPr/>
        </p:nvSpPr>
        <p:spPr>
          <a:xfrm>
            <a:off x="4147457" y="4704223"/>
            <a:ext cx="1262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(1*5+2)%26 = 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3D1522-434B-410A-83A1-DCAA3BABA937}"/>
              </a:ext>
            </a:extLst>
          </p:cNvPr>
          <p:cNvSpPr txBox="1"/>
          <p:nvPr/>
        </p:nvSpPr>
        <p:spPr>
          <a:xfrm>
            <a:off x="5464628" y="4704223"/>
            <a:ext cx="1262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(2*5+2)%26=12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6A8C08-230A-4ACB-AFA9-A90D36176EA2}"/>
              </a:ext>
            </a:extLst>
          </p:cNvPr>
          <p:cNvSpPr txBox="1"/>
          <p:nvPr/>
        </p:nvSpPr>
        <p:spPr>
          <a:xfrm>
            <a:off x="6727371" y="4704222"/>
            <a:ext cx="1262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(2*3+2)%26=17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37F875-91B6-4D6F-934D-4B6673535EB2}"/>
              </a:ext>
            </a:extLst>
          </p:cNvPr>
          <p:cNvSpPr txBox="1"/>
          <p:nvPr/>
        </p:nvSpPr>
        <p:spPr>
          <a:xfrm>
            <a:off x="9252857" y="4704221"/>
            <a:ext cx="1460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(25*5+2)%26 = 23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20649C-5C7C-40A4-8C8B-849EA504A1ED}"/>
              </a:ext>
            </a:extLst>
          </p:cNvPr>
          <p:cNvSpPr txBox="1"/>
          <p:nvPr/>
        </p:nvSpPr>
        <p:spPr>
          <a:xfrm>
            <a:off x="1567542" y="4704220"/>
            <a:ext cx="126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 = 5, b = 2</a:t>
            </a:r>
          </a:p>
        </p:txBody>
      </p:sp>
    </p:spTree>
    <p:extLst>
      <p:ext uri="{BB962C8B-B14F-4D97-AF65-F5344CB8AC3E}">
        <p14:creationId xmlns:p14="http://schemas.microsoft.com/office/powerpoint/2010/main" val="3373468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F8FA0-CC02-4EA9-A00B-F55F69E99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921" y="-112014"/>
            <a:ext cx="10241280" cy="1234440"/>
          </a:xfrm>
        </p:spPr>
        <p:txBody>
          <a:bodyPr/>
          <a:lstStyle/>
          <a:p>
            <a:r>
              <a:rPr lang="en-US" dirty="0"/>
              <a:t>Hill digraph cipher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E89473-BC66-411C-8D1A-A7D0AA4F226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1360" y="1604264"/>
                <a:ext cx="10241280" cy="4400296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More complicated</a:t>
                </a:r>
              </a:p>
              <a:p>
                <a:r>
                  <a:rPr lang="en-US" dirty="0"/>
                  <a:t>Encrypt “Hello, world!” with key “HILL”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Step 1: digraphs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endParaRPr lang="en-US" dirty="0"/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Step 2: multiply every digraph by the key matrix</a:t>
                </a:r>
              </a:p>
              <a:p>
                <a:pPr lvl="1">
                  <a:lnSpc>
                    <a:spcPct val="150000"/>
                  </a:lnSpc>
                </a:pPr>
                <a:endParaRPr lang="en-US" dirty="0"/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Step 3: Convert back to plain text</a:t>
                </a:r>
              </a:p>
              <a:p>
                <a:pPr lvl="1">
                  <a:lnSpc>
                    <a:spcPct val="150000"/>
                  </a:lnSpc>
                </a:pPr>
                <a:endParaRPr lang="en-US" dirty="0"/>
              </a:p>
              <a:p>
                <a:pPr>
                  <a:lnSpc>
                    <a:spcPct val="150000"/>
                  </a:lnSpc>
                </a:pPr>
                <a:r>
                  <a:rPr lang="en-US" dirty="0"/>
                  <a:t>Decryption: same premise, use inverse of key matrix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E89473-BC66-411C-8D1A-A7D0AA4F22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1360" y="1604264"/>
                <a:ext cx="10241280" cy="4400296"/>
              </a:xfrm>
              <a:blipFill>
                <a:blip r:embed="rId2"/>
                <a:stretch>
                  <a:fillRect l="-1429" t="-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BCA012A-3974-4695-BFD6-E5B8E7E79D77}"/>
                  </a:ext>
                </a:extLst>
              </p:cNvPr>
              <p:cNvSpPr txBox="1"/>
              <p:nvPr/>
            </p:nvSpPr>
            <p:spPr>
              <a:xfrm>
                <a:off x="3266441" y="2550160"/>
                <a:ext cx="3159760" cy="7668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eqArr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</m:eqArr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eqArr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𝑜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eqArr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</m:eqAr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BCA012A-3974-4695-BFD6-E5B8E7E79D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6441" y="2550160"/>
                <a:ext cx="3159760" cy="7668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E26EA43-5BF3-44D1-85FA-BFBA40083E77}"/>
                  </a:ext>
                </a:extLst>
              </p:cNvPr>
              <p:cNvSpPr txBox="1"/>
              <p:nvPr/>
            </p:nvSpPr>
            <p:spPr>
              <a:xfrm>
                <a:off x="5628640" y="2550160"/>
                <a:ext cx="3159760" cy="104381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eqArr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</m:eqArr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14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22</m:t>
                              </m:r>
                            </m:e>
                          </m:eqArr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14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17</m:t>
                              </m:r>
                            </m:e>
                          </m:eqArr>
                        </m:e>
                      </m:d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E26EA43-5BF3-44D1-85FA-BFBA40083E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8640" y="2550160"/>
                <a:ext cx="3159760" cy="104381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0266618-F761-4A9D-8ABA-077EBF7FE050}"/>
                  </a:ext>
                </a:extLst>
              </p:cNvPr>
              <p:cNvSpPr txBox="1"/>
              <p:nvPr/>
            </p:nvSpPr>
            <p:spPr>
              <a:xfrm>
                <a:off x="9116023" y="2550160"/>
                <a:ext cx="2108273" cy="73712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→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0266618-F761-4A9D-8ABA-077EBF7FE0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6023" y="2550160"/>
                <a:ext cx="2108273" cy="7371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9017EDD-F5C3-4CE2-BE46-1D794E4E57BC}"/>
                  </a:ext>
                </a:extLst>
              </p:cNvPr>
              <p:cNvSpPr txBox="1"/>
              <p:nvPr/>
            </p:nvSpPr>
            <p:spPr>
              <a:xfrm>
                <a:off x="1737360" y="3583940"/>
                <a:ext cx="5008880" cy="4601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</m:mr>
                        </m:m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</m:eqAr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81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121</m:t>
                            </m:r>
                          </m:e>
                        </m:eqAr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𝑚𝑜𝑑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26=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18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17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/>
                  <a:t>, etc.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9017EDD-F5C3-4CE2-BE46-1D794E4E57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360" y="3583940"/>
                <a:ext cx="5008880" cy="460126"/>
              </a:xfrm>
              <a:prstGeom prst="rect">
                <a:avLst/>
              </a:prstGeom>
              <a:blipFill>
                <a:blip r:embed="rId6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9BEF227B-96F8-41CD-927F-A1DD7F62EC38}"/>
                  </a:ext>
                </a:extLst>
              </p:cNvPr>
              <p:cNvSpPr/>
              <p:nvPr/>
            </p:nvSpPr>
            <p:spPr>
              <a:xfrm>
                <a:off x="1737360" y="4527194"/>
                <a:ext cx="6644640" cy="5532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17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dirty="0"/>
                  <a:t>, etc.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𝐷𝑅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𝐽𝐼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𝑂𝐺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𝑜𝑟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"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𝐷𝑟𝑗𝑖𝑜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𝑔𝑎𝑑𝑥𝑦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!"</m:t>
                    </m:r>
                  </m:oMath>
                </a14:m>
                <a:r>
                  <a:rPr lang="en-US" dirty="0"/>
                  <a:t>  </a:t>
                </a:r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9BEF227B-96F8-41CD-927F-A1DD7F62EC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360" y="4527194"/>
                <a:ext cx="6644640" cy="553293"/>
              </a:xfrm>
              <a:prstGeom prst="rect">
                <a:avLst/>
              </a:prstGeom>
              <a:blipFill>
                <a:blip r:embed="rId7"/>
                <a:stretch>
                  <a:fillRect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5B862A4-E436-40AE-A0E2-1B4F034B98A9}"/>
                  </a:ext>
                </a:extLst>
              </p:cNvPr>
              <p:cNvSpPr txBox="1"/>
              <p:nvPr/>
            </p:nvSpPr>
            <p:spPr>
              <a:xfrm>
                <a:off x="6864674" y="5141576"/>
                <a:ext cx="4768526" cy="8440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det</m:t>
                              </m:r>
                            </m:fNam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e>
                          </m:func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𝑎𝑑𝑗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</m:mr>
                              </m:m>
                            </m:e>
                          </m:d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5B862A4-E436-40AE-A0E2-1B4F034B98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4674" y="5141576"/>
                <a:ext cx="4768526" cy="8440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9460129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RiseVTI">
  <a:themeElements>
    <a:clrScheme name="AnalogousFromDarkSeedLeftStep">
      <a:dk1>
        <a:srgbClr val="000000"/>
      </a:dk1>
      <a:lt1>
        <a:srgbClr val="FFFFFF"/>
      </a:lt1>
      <a:dk2>
        <a:srgbClr val="1C2B32"/>
      </a:dk2>
      <a:lt2>
        <a:srgbClr val="F2F3F0"/>
      </a:lt2>
      <a:accent1>
        <a:srgbClr val="9329E7"/>
      </a:accent1>
      <a:accent2>
        <a:srgbClr val="5039DB"/>
      </a:accent2>
      <a:accent3>
        <a:srgbClr val="295EE7"/>
      </a:accent3>
      <a:accent4>
        <a:srgbClr val="179BD5"/>
      </a:accent4>
      <a:accent5>
        <a:srgbClr val="22C1AF"/>
      </a:accent5>
      <a:accent6>
        <a:srgbClr val="15C468"/>
      </a:accent6>
      <a:hlink>
        <a:srgbClr val="35999F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659</Words>
  <Application>Microsoft Office PowerPoint</Application>
  <PresentationFormat>Widescreen</PresentationFormat>
  <Paragraphs>132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Avenir Next LT Pro</vt:lpstr>
      <vt:lpstr>Cambria Math</vt:lpstr>
      <vt:lpstr>GradientRiseVTI</vt:lpstr>
      <vt:lpstr>Cipher encryption and decryption</vt:lpstr>
      <vt:lpstr>ciphers</vt:lpstr>
      <vt:lpstr>The project</vt:lpstr>
      <vt:lpstr>How it was made</vt:lpstr>
      <vt:lpstr>Supported ciphers</vt:lpstr>
      <vt:lpstr>Caesar cipher</vt:lpstr>
      <vt:lpstr>Multiplicative cipher</vt:lpstr>
      <vt:lpstr>Affine cipher</vt:lpstr>
      <vt:lpstr>Hill digraph cipher</vt:lpstr>
      <vt:lpstr>Vigenère cipher</vt:lpstr>
      <vt:lpstr>Playfair cipher</vt:lpstr>
      <vt:lpstr>Automatic decryption</vt:lpstr>
      <vt:lpstr>Dictionary used</vt:lpstr>
      <vt:lpstr>Ideas for Future expansion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Cipher encryption and decryption</dc:title>
  <dc:creator>Grant Combs</dc:creator>
  <cp:lastModifiedBy>Grant Combs</cp:lastModifiedBy>
  <cp:revision>14</cp:revision>
  <dcterms:created xsi:type="dcterms:W3CDTF">2021-12-08T01:39:14Z</dcterms:created>
  <dcterms:modified xsi:type="dcterms:W3CDTF">2021-12-08T18:30:12Z</dcterms:modified>
</cp:coreProperties>
</file>