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>
            <a:off x="198439" y="1012826"/>
            <a:ext cx="8747125" cy="5543551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600">
              <a:solidFill>
                <a:srgbClr val="00A4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 userDrawn="1">
            <p:ph type="title"/>
          </p:nvPr>
        </p:nvSpPr>
        <p:spPr bwMode="gray">
          <a:xfrm>
            <a:off x="113191" y="161016"/>
            <a:ext cx="3438762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48" name="Text Box 13"/>
          <p:cNvSpPr txBox="1">
            <a:spLocks noChangeArrowheads="1"/>
          </p:cNvSpPr>
          <p:nvPr userDrawn="1"/>
        </p:nvSpPr>
        <p:spPr bwMode="gray">
          <a:xfrm>
            <a:off x="5967727" y="6599238"/>
            <a:ext cx="2725425" cy="216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ja-JP" sz="900" dirty="0">
                <a:solidFill>
                  <a:srgbClr val="414141"/>
                </a:solidFill>
                <a:ea typeface="ＭＳ Ｐゴシック" pitchFamily="50" charset="-128"/>
              </a:rPr>
              <a:t>© </a:t>
            </a:r>
            <a:r>
              <a:rPr lang="en-US" altLang="ja-JP" sz="900" dirty="0" smtClean="0">
                <a:solidFill>
                  <a:srgbClr val="414141"/>
                </a:solidFill>
                <a:ea typeface="ＭＳ Ｐゴシック" pitchFamily="50" charset="-128"/>
              </a:rPr>
              <a:t>Hitachi America R&amp;D, 2014. </a:t>
            </a:r>
            <a:r>
              <a:rPr lang="en-US" altLang="ja-JP" sz="900" dirty="0">
                <a:solidFill>
                  <a:srgbClr val="414141"/>
                </a:solidFill>
                <a:ea typeface="ＭＳ Ｐゴシック" pitchFamily="50" charset="-128"/>
              </a:rPr>
              <a:t>All rights reserved.</a:t>
            </a:r>
          </a:p>
        </p:txBody>
      </p:sp>
      <p:sp>
        <p:nvSpPr>
          <p:cNvPr id="49" name="スライド番号プレースホルダ 2"/>
          <p:cNvSpPr>
            <a:spLocks noGrp="1"/>
          </p:cNvSpPr>
          <p:nvPr userDrawn="1">
            <p:ph type="sldNum" sz="quarter" idx="10"/>
          </p:nvPr>
        </p:nvSpPr>
        <p:spPr bwMode="gray">
          <a:xfrm>
            <a:off x="8604250" y="6545263"/>
            <a:ext cx="488950" cy="304800"/>
          </a:xfrm>
          <a:prstGeom prst="rect">
            <a:avLst/>
          </a:prstGeom>
        </p:spPr>
        <p:txBody>
          <a:bodyPr/>
          <a:lstStyle>
            <a:lvl1pPr algn="r">
              <a:defRPr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B69A64E9-DEE1-40B5-88E8-A6C3DD001D0B}" type="slidenum">
              <a:rPr kumimoji="1" lang="en-US" altLang="ja-JP">
                <a:solidFill>
                  <a:srgbClr val="414141"/>
                </a:solidFill>
                <a:ea typeface="HGPｺﾞｼｯｸE" pitchFamily="50" charset="-128"/>
              </a:rPr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ja-JP">
              <a:solidFill>
                <a:srgbClr val="414141"/>
              </a:solidFill>
              <a:ea typeface="HGPｺﾞｼｯｸE" pitchFamily="50" charset="-128"/>
            </a:endParaRPr>
          </a:p>
        </p:txBody>
      </p:sp>
      <p:sp>
        <p:nvSpPr>
          <p:cNvPr id="35" name="コンテンツ プレースホルダ 34"/>
          <p:cNvSpPr>
            <a:spLocks noGrp="1"/>
          </p:cNvSpPr>
          <p:nvPr>
            <p:ph sz="quarter" idx="11"/>
          </p:nvPr>
        </p:nvSpPr>
        <p:spPr>
          <a:xfrm>
            <a:off x="214313" y="1033671"/>
            <a:ext cx="8743950" cy="257506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548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May 01,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May 01,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Jeremy Ostergaard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 aware flow control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7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Configured through JSON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Connects to Harvester through TCP</a:t>
            </a:r>
          </a:p>
          <a:p>
            <a:r>
              <a:rPr lang="en-US" dirty="0" smtClean="0"/>
              <a:t>Connects to LTE </a:t>
            </a:r>
            <a:r>
              <a:rPr lang="en-US" dirty="0" err="1" smtClean="0"/>
              <a:t>Testbed</a:t>
            </a:r>
            <a:r>
              <a:rPr lang="en-US" dirty="0" smtClean="0"/>
              <a:t> through API</a:t>
            </a:r>
          </a:p>
          <a:p>
            <a:r>
              <a:rPr lang="en-US" dirty="0" smtClean="0"/>
              <a:t>API requests to obtain UE metrics</a:t>
            </a:r>
          </a:p>
          <a:p>
            <a:pPr lvl="1"/>
            <a:r>
              <a:rPr lang="en-US" dirty="0" smtClean="0"/>
              <a:t>Metrics need to be merged</a:t>
            </a:r>
          </a:p>
          <a:p>
            <a:pPr lvl="1"/>
            <a:r>
              <a:rPr lang="en-US" dirty="0" smtClean="0"/>
              <a:t>Stored as JSON Object</a:t>
            </a:r>
          </a:p>
          <a:p>
            <a:r>
              <a:rPr lang="en-US" dirty="0" smtClean="0"/>
              <a:t>Sends metrics as JSON to Harvester</a:t>
            </a:r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1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Harvester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Configured through JSON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Opens TCP socket for clients</a:t>
            </a:r>
          </a:p>
          <a:p>
            <a:r>
              <a:rPr lang="en-US" dirty="0" smtClean="0"/>
              <a:t>JSON API</a:t>
            </a:r>
          </a:p>
          <a:p>
            <a:pPr lvl="1"/>
            <a:r>
              <a:rPr lang="en-US" dirty="0" smtClean="0"/>
              <a:t>Takes UE statistics from agents</a:t>
            </a:r>
          </a:p>
          <a:p>
            <a:pPr lvl="1"/>
            <a:r>
              <a:rPr lang="en-US" dirty="0" smtClean="0"/>
              <a:t>Can take UE statistics from other Harvesters</a:t>
            </a:r>
          </a:p>
          <a:p>
            <a:pPr lvl="1"/>
            <a:r>
              <a:rPr lang="en-US" dirty="0" smtClean="0"/>
              <a:t>Will reply with UE data if sent a ‘get’ API request</a:t>
            </a:r>
          </a:p>
          <a:p>
            <a:r>
              <a:rPr lang="en-US" dirty="0" smtClean="0"/>
              <a:t>Storing UE statistics</a:t>
            </a:r>
            <a:endParaRPr lang="en-US" dirty="0"/>
          </a:p>
          <a:p>
            <a:pPr lvl="1"/>
            <a:r>
              <a:rPr lang="en-US" dirty="0" smtClean="0"/>
              <a:t>Array of structures that hold the needed statistics</a:t>
            </a:r>
            <a:endParaRPr lang="en-US" dirty="0"/>
          </a:p>
          <a:p>
            <a:pPr lvl="1"/>
            <a:r>
              <a:rPr lang="en-US" dirty="0" smtClean="0"/>
              <a:t>Data on same UE from multiple agents is merged</a:t>
            </a:r>
          </a:p>
          <a:p>
            <a:pPr lvl="1"/>
            <a:r>
              <a:rPr lang="en-US" dirty="0" smtClean="0"/>
              <a:t>Statistics written to CSV file when updated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5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RAFT For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 Aware Flow Control utilizes UE statistics to improve efficiency</a:t>
            </a:r>
          </a:p>
          <a:p>
            <a:r>
              <a:rPr lang="en-US" dirty="0" smtClean="0"/>
              <a:t>UEs running the same level of traffic use different amounts of radio resources</a:t>
            </a:r>
          </a:p>
          <a:p>
            <a:r>
              <a:rPr lang="en-US" dirty="0" smtClean="0"/>
              <a:t>Using RAN statistics gathered from RAFT, flow control can be applied selectively based on radio conditions</a:t>
            </a:r>
          </a:p>
          <a:p>
            <a:endParaRPr lang="en-US" dirty="0"/>
          </a:p>
        </p:txBody>
      </p:sp>
      <p:pic>
        <p:nvPicPr>
          <p:cNvPr id="2050" name="Picture 2" descr="C:\Users\jostergaard\Pictures\ra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27823"/>
            <a:ext cx="8809507" cy="279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7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 Aware Video </a:t>
            </a:r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 Aware Flow Control can be used to optimize adaptive video streams</a:t>
            </a:r>
          </a:p>
          <a:p>
            <a:r>
              <a:rPr lang="en-US" dirty="0" smtClean="0"/>
              <a:t>Ideal starting quality can be determined by network with RAN statistics</a:t>
            </a:r>
          </a:p>
          <a:p>
            <a:r>
              <a:rPr lang="en-US" dirty="0" smtClean="0"/>
              <a:t>Selective throttling in case of congestion:</a:t>
            </a:r>
          </a:p>
          <a:p>
            <a:pPr lvl="1"/>
            <a:r>
              <a:rPr lang="en-US" dirty="0" smtClean="0"/>
              <a:t>Reducing video quality of users farther away frees up proportionally more radio resources</a:t>
            </a:r>
          </a:p>
          <a:p>
            <a:pPr lvl="1"/>
            <a:r>
              <a:rPr lang="en-US" dirty="0" smtClean="0"/>
              <a:t>Freed Radio Resources can be used to improve the speed of others</a:t>
            </a:r>
          </a:p>
          <a:p>
            <a:pPr lvl="1"/>
            <a:r>
              <a:rPr lang="en-US" dirty="0" smtClean="0"/>
              <a:t>Additional Radio Resources may be given to users who have high spectral efficiency</a:t>
            </a:r>
          </a:p>
          <a:p>
            <a:pPr lvl="1"/>
            <a:r>
              <a:rPr lang="en-US" dirty="0" smtClean="0"/>
              <a:t>Improvement of the average </a:t>
            </a:r>
            <a:r>
              <a:rPr lang="en-US" dirty="0" err="1" smtClean="0"/>
              <a:t>QoE</a:t>
            </a:r>
            <a:r>
              <a:rPr lang="en-US" dirty="0" smtClean="0"/>
              <a:t> of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6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The Future </a:t>
            </a:r>
            <a:r>
              <a:rPr lang="en-US" dirty="0"/>
              <a:t>of 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to expand compatibility to other LTE networks</a:t>
            </a:r>
          </a:p>
          <a:p>
            <a:r>
              <a:rPr lang="en-US" dirty="0" smtClean="0"/>
              <a:t>Network data Analytics</a:t>
            </a:r>
          </a:p>
          <a:p>
            <a:r>
              <a:rPr lang="en-US" dirty="0" smtClean="0"/>
              <a:t>More statistic sources </a:t>
            </a:r>
          </a:p>
          <a:p>
            <a:pPr lvl="1"/>
            <a:r>
              <a:rPr lang="en-US" dirty="0" smtClean="0"/>
              <a:t>Gather RAN statistics at UE instead</a:t>
            </a:r>
          </a:p>
          <a:p>
            <a:pPr lvl="1"/>
            <a:r>
              <a:rPr lang="en-US" dirty="0" smtClean="0"/>
              <a:t>Network probing for statistics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5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RAFT?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 to monitor radio channel conditions in a mobile LTE network</a:t>
            </a:r>
          </a:p>
          <a:p>
            <a:r>
              <a:rPr lang="en-US" dirty="0" smtClean="0"/>
              <a:t>Enables use of statistics not available by standard in today’s wireless networks</a:t>
            </a:r>
          </a:p>
          <a:p>
            <a:r>
              <a:rPr lang="en-US" dirty="0" smtClean="0"/>
              <a:t>Opens the door for more efficiently using flow control to manage networks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3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 to LTE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LTE </a:t>
            </a:r>
            <a:r>
              <a:rPr lang="en-US" dirty="0" err="1" smtClean="0"/>
              <a:t>Testbed</a:t>
            </a:r>
            <a:r>
              <a:rPr lang="en-US" dirty="0" smtClean="0"/>
              <a:t> at Hitachi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 to 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RAFT Functionality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RAFT for </a:t>
            </a:r>
            <a:r>
              <a:rPr lang="en-US" dirty="0"/>
              <a:t>F</a:t>
            </a:r>
            <a:r>
              <a:rPr lang="en-US" dirty="0" smtClean="0"/>
              <a:t>low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RAN Aware Video Optimization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Future of RAFT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3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 standard for 4G wireless in the United States</a:t>
            </a:r>
          </a:p>
          <a:p>
            <a:r>
              <a:rPr lang="en-US" dirty="0" smtClean="0"/>
              <a:t>Two parts:</a:t>
            </a:r>
          </a:p>
          <a:p>
            <a:pPr lvl="1"/>
            <a:r>
              <a:rPr lang="en-US" dirty="0" smtClean="0"/>
              <a:t>evolved Universal Terrestrial Radio Access Network (E-UTRAN)</a:t>
            </a:r>
          </a:p>
          <a:p>
            <a:pPr lvl="1"/>
            <a:r>
              <a:rPr lang="en-US" dirty="0" smtClean="0"/>
              <a:t>Enhanced Packet Core (EPC)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6" name="Picture 2" descr="C:\Users\jostergaard\Downloads\Network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848600" cy="346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94529" y="6479111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wirelesstech.info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E-UTRAN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the connection between UE’s (user equipment, e.g. a smartphone) and </a:t>
            </a:r>
            <a:r>
              <a:rPr lang="en-US" dirty="0" err="1" smtClean="0"/>
              <a:t>eNodeB’s</a:t>
            </a:r>
            <a:r>
              <a:rPr lang="en-US" dirty="0" smtClean="0"/>
              <a:t> (ENB, e.g. a cell tower)</a:t>
            </a:r>
          </a:p>
          <a:p>
            <a:r>
              <a:rPr lang="en-US" dirty="0" smtClean="0"/>
              <a:t>Quality of connection is measured between an ENB and each UE connected to it</a:t>
            </a:r>
          </a:p>
          <a:p>
            <a:r>
              <a:rPr lang="en-US" dirty="0" smtClean="0"/>
              <a:t>Channel Quality Indication determined based on this</a:t>
            </a:r>
          </a:p>
          <a:p>
            <a:pPr lvl="1"/>
            <a:r>
              <a:rPr lang="en-US" dirty="0" smtClean="0"/>
              <a:t>Decides what channel modulation method to be used</a:t>
            </a:r>
          </a:p>
          <a:p>
            <a:pPr lvl="1"/>
            <a:r>
              <a:rPr lang="en-US" dirty="0" smtClean="0"/>
              <a:t>Ranges from 0 to 15</a:t>
            </a:r>
          </a:p>
          <a:p>
            <a:pPr lvl="1"/>
            <a:r>
              <a:rPr lang="en-US" dirty="0" smtClean="0"/>
              <a:t>Higher- better signal, better bandwidth, higher efficiency</a:t>
            </a:r>
          </a:p>
          <a:p>
            <a:pPr lvl="1"/>
            <a:r>
              <a:rPr lang="en-US" dirty="0" smtClean="0"/>
              <a:t>Lower – worse signal, low bandwidth, higher chance of dropped message</a:t>
            </a:r>
          </a:p>
          <a:p>
            <a:r>
              <a:rPr lang="en-US" dirty="0" smtClean="0"/>
              <a:t>Radio quality statistics stay in the E-UTRAN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 in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</a:t>
            </a:r>
            <a:r>
              <a:rPr lang="en-US" dirty="0"/>
              <a:t>and Charging Enforcement Function (PCEF) can set the flow control of traffic and UEs </a:t>
            </a:r>
            <a:r>
              <a:rPr lang="en-US" dirty="0" smtClean="0"/>
              <a:t>Decides </a:t>
            </a:r>
            <a:r>
              <a:rPr lang="en-US" dirty="0"/>
              <a:t>what channel modulation method to be used</a:t>
            </a:r>
          </a:p>
          <a:p>
            <a:pPr lvl="1"/>
            <a:r>
              <a:rPr lang="en-US" dirty="0"/>
              <a:t>Set Quality of Service (</a:t>
            </a:r>
            <a:r>
              <a:rPr lang="en-US" dirty="0" err="1"/>
              <a:t>QoS</a:t>
            </a:r>
            <a:r>
              <a:rPr lang="en-US" dirty="0"/>
              <a:t>) class</a:t>
            </a:r>
          </a:p>
          <a:p>
            <a:pPr lvl="1"/>
            <a:r>
              <a:rPr lang="en-US" dirty="0"/>
              <a:t>Control minimum and maximum </a:t>
            </a:r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Not really used in commercial LTE in the US</a:t>
            </a:r>
            <a:endParaRPr lang="en-US" dirty="0"/>
          </a:p>
          <a:p>
            <a:r>
              <a:rPr lang="en-US" dirty="0" smtClean="0"/>
              <a:t>Takes into account congestion levels and number of UEs connected to divide bandwidth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737" y="381000"/>
            <a:ext cx="5858655" cy="461665"/>
          </a:xfrm>
        </p:spPr>
        <p:txBody>
          <a:bodyPr/>
          <a:lstStyle/>
          <a:p>
            <a:r>
              <a:rPr kumimoji="1" lang="en-US" altLang="ja-JP" cap="small" dirty="0" smtClean="0"/>
              <a:t>LTE Testbed (Core Network + RAN + Devices)</a:t>
            </a:r>
            <a:endParaRPr kumimoji="1" lang="ja-JP" altLang="en-US" cap="small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9A64E9-DEE1-40B5-88E8-A6C3DD001D0B}" type="slidenum">
              <a:rPr lang="en-US" altLang="ja-JP">
                <a:solidFill>
                  <a:srgbClr val="414141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srgbClr val="414141"/>
              </a:solidFill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1"/>
          </p:nvPr>
        </p:nvSpPr>
        <p:spPr>
          <a:xfrm>
            <a:off x="214313" y="1033671"/>
            <a:ext cx="8743950" cy="2687915"/>
          </a:xfrm>
        </p:spPr>
        <p:txBody>
          <a:bodyPr/>
          <a:lstStyle/>
          <a:p>
            <a:pPr marL="0" indent="0">
              <a:buNone/>
            </a:pPr>
            <a:endParaRPr kumimoji="1" lang="en-US" altLang="ja-JP" sz="2000" dirty="0" smtClean="0"/>
          </a:p>
          <a:p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5" name="スライド番号プレースホルダ 2"/>
          <p:cNvSpPr txBox="1">
            <a:spLocks/>
          </p:cNvSpPr>
          <p:nvPr/>
        </p:nvSpPr>
        <p:spPr bwMode="gray">
          <a:xfrm>
            <a:off x="8604250" y="6545263"/>
            <a:ext cx="488950" cy="304800"/>
          </a:xfrm>
          <a:prstGeom prst="rect">
            <a:avLst/>
          </a:prstGeom>
        </p:spPr>
        <p:txBody>
          <a:bodyPr/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B69A64E9-DEE1-40B5-88E8-A6C3DD001D0B}" type="slidenum">
              <a:rPr kumimoji="1" lang="en-US" altLang="ja-JP" sz="1400" smtClean="0">
                <a:solidFill>
                  <a:srgbClr val="414141"/>
                </a:solidFill>
                <a:ea typeface="HGPｺﾞｼｯｸE" pitchFamily="50" charset="-128"/>
                <a:cs typeface="Arial" pitchFamily="34" charset="0"/>
              </a:rPr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kumimoji="1" lang="en-US" altLang="ja-JP" sz="1400">
              <a:solidFill>
                <a:srgbClr val="414141"/>
              </a:solidFill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8" name="AutoShape 4" descr="data:image/png;base64,iVBORw0KGgoAAAANSUhEUgAAAL0AAAELCAMAAAC77XfeAAAAulBMVEX////6+voAAJkAAJ37+/kAAJ4AAHgAACtdXV0AAEKiop3k5OJOTk8AADwAAGlzc264uLSurqlkZGMAACYAAIsAAIAAADgAAJMAAGDMzMh9fXYAAIfV1dIAADIAAJUAAFQ/P0MAACF0dJ1kZF7Hx8ssLH8ODoVQUI1iYpKVlY6IiICmpqAAABpYWFMAAFozM4KMjKojI4GtrbmZmbEAAEcAABM3NzYqKi3s7OpKSkMAAEUbGyozMzoAAFBprOLIAAACw0lEQVR4nO3da3PSQBSAYbLLhmIQilySEO4WLeVitbRWa///3xI63LSMm8zsiWXmfT8yLDzJLDvh0ykUiIiIiIiIiIiIiIiIiIiIiM6jIL50Utx9zJt+edFYRVU3ReVSp5ujfVaqKqPdZZqDYZyT/fGharRym1arWi747n3fZj91f21+03rwcsDPrRDtnyixXnLzuzjeu7fjy7P6626qVn6ykNYvmja8UpVTC4tt+2VHdVl8PDBWvI4qH173y7p11nt/XhTVD+13fnOAnHoxxTGl/akkPli5Pir/zDxJ6qctWb1+DgT1i6Mvsv8A0pIPd0T7kr/bxp6sk17FVe3DlYSdXPThD3fHQ3D4WCX4vOCVdl+jB92C56rCNNnrL+T0xYO+HDjDe4V3vkaPHj169OjRo0ePHj169OjRo0ePHj169OjRo0ePHj169OjRo0ePHj169OjRo0ePHj169OjRo0ePHj169OjRo0ePHj169OjRo0ePHj169OjRo0ePHj169OjRo0ePHj169OjRo0ePHj169OjRo0ePHj169O71P89aH8UO5/x0DsPictEr9dT1io6ql03eevXcfu+mdvXoU/PSO5zjqfLXy4Qe/bqmP/HDc9V/3gwnvGq9Fb2XSX+9veRPb0RfyKJv7UYGXmXZPB8F9aMM+vF+VYa905ecxjjMoL/br/qSeo1uSQ5RvUkxe3fX7X7V1/T6SHJ0dhxpO2HbZLcoSOxv3mZKgvjjQZ7Wwm/bNdepl6hQduz30f8Ia80XfnHcT73CtCXH164bpdercHJ7N85w4OhEeuJ6XJZ71NFz8Xnr00iKbxpdafz61FyK8LVuSJ6W+2a9fobNnzKTjHK485uC4VIZhxegtWm2a7KD1o+LF71qtifffxS2lo2O8FH5V8V42qm5qTPLac8QERERERERERERERERERHR/+o3SAujVPZee08AAAAASUVORK5CYII=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600">
              <a:solidFill>
                <a:srgbClr val="00A4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4449164" y="2619370"/>
            <a:ext cx="1644556" cy="1034124"/>
          </a:xfrm>
          <a:prstGeom prst="round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 anchorCtr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mtClean="0">
              <a:solidFill>
                <a:srgbClr val="41414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1026" name="Picture 2" descr="https://www.ettus.com/content/images/prod_un210-kit_01_m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18" y="2909914"/>
            <a:ext cx="956573" cy="78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p.globalsources.com/IMAGES/PDT/S1078752002/Combi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713" y="2429765"/>
            <a:ext cx="450458" cy="45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図 60" descr="b3-13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975" y="2883891"/>
            <a:ext cx="334963" cy="542925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5447752" y="2888849"/>
            <a:ext cx="563832" cy="651479"/>
            <a:chOff x="6495226" y="2526777"/>
            <a:chExt cx="563832" cy="780539"/>
          </a:xfrm>
        </p:grpSpPr>
        <p:pic>
          <p:nvPicPr>
            <p:cNvPr id="83" name="Picture 2" descr="Z:\Hitachi Data Systems\10-2062 Corporate Overview Presentation\Final\Icons\database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5226" y="2683500"/>
              <a:ext cx="347296" cy="461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3" descr="Z:\Hitachi Data Systems\10-2062 Corporate Overview Presentation\Final\Icons\server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987" y="2526777"/>
              <a:ext cx="433071" cy="78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081445" y="1337029"/>
            <a:ext cx="497313" cy="764611"/>
            <a:chOff x="1798637" y="1422404"/>
            <a:chExt cx="792164" cy="1064071"/>
          </a:xfrm>
        </p:grpSpPr>
        <p:pic>
          <p:nvPicPr>
            <p:cNvPr id="1031" name="Picture 7" descr="http://www.con-nect.com/connect/public/HSS/MUSE2013/image/mobile2.png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637" y="1422404"/>
              <a:ext cx="334964" cy="606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7" descr="http://www.con-nect.com/connect/public/HSS/MUSE2013/image/mobile2.png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1037" y="1574804"/>
              <a:ext cx="334964" cy="606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7" descr="http://www.con-nect.com/connect/public/HSS/MUSE2013/image/mobile2.png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3437" y="1727204"/>
              <a:ext cx="334964" cy="606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7" descr="http://www.con-nect.com/connect/public/HSS/MUSE2013/image/mobile2.png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5837" y="1879604"/>
              <a:ext cx="334964" cy="606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2854458" y="1436876"/>
            <a:ext cx="497331" cy="759271"/>
            <a:chOff x="3959544" y="3451694"/>
            <a:chExt cx="792192" cy="1056640"/>
          </a:xfrm>
        </p:grpSpPr>
        <p:pic>
          <p:nvPicPr>
            <p:cNvPr id="1036" name="Picture 12" descr="http://sazbean.com/wp-content/uploads/2013/10/300px-Smartphone_icon.svg_1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9544" y="3451694"/>
              <a:ext cx="639792" cy="904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12" descr="http://sazbean.com/wp-content/uploads/2013/10/300px-Smartphone_icon.svg_1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1944" y="3604094"/>
              <a:ext cx="639792" cy="904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9" name="Picture 2" descr="https://www.ettus.com/content/images/prod_un210-kit_01_m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91" y="2901353"/>
            <a:ext cx="956573" cy="78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https://www.ettus.com/content/images/prod_un210-kit_01_m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64" y="2907291"/>
            <a:ext cx="956573" cy="78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 bwMode="auto">
          <a:xfrm>
            <a:off x="1821011" y="2950335"/>
            <a:ext cx="19630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1826949" y="2956272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2783295" y="2948015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>
            <a:off x="3778072" y="2958268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2783296" y="2793104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466367" y="2251581"/>
            <a:ext cx="6952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>
            <a:off x="2467441" y="2086416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3159171" y="2090359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2773384" y="2251581"/>
            <a:ext cx="0" cy="207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>
            <a:off x="3784012" y="2950660"/>
            <a:ext cx="66515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4966297" y="3161484"/>
            <a:ext cx="45868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7" name="図 60" descr="b3-138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2790" y="1667575"/>
            <a:ext cx="334963" cy="542925"/>
          </a:xfrm>
          <a:prstGeom prst="rect">
            <a:avLst/>
          </a:prstGeom>
        </p:spPr>
      </p:pic>
      <p:cxnSp>
        <p:nvCxnSpPr>
          <p:cNvPr id="138" name="Straight Connector 137"/>
          <p:cNvCxnSpPr/>
          <p:nvPr/>
        </p:nvCxnSpPr>
        <p:spPr bwMode="auto">
          <a:xfrm flipV="1">
            <a:off x="5271442" y="2255524"/>
            <a:ext cx="0" cy="3525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6093721" y="3038855"/>
            <a:ext cx="89391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テキスト ボックス 188"/>
          <p:cNvSpPr txBox="1"/>
          <p:nvPr/>
        </p:nvSpPr>
        <p:spPr>
          <a:xfrm>
            <a:off x="3256679" y="1546387"/>
            <a:ext cx="92968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Testing</a:t>
            </a: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 UEs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58" name="テキスト ボックス 188"/>
          <p:cNvSpPr txBox="1"/>
          <p:nvPr/>
        </p:nvSpPr>
        <p:spPr>
          <a:xfrm>
            <a:off x="1243518" y="1432425"/>
            <a:ext cx="96048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Traffic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Generating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UES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ja-JP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60" name="テキスト ボックス 188"/>
          <p:cNvSpPr txBox="1"/>
          <p:nvPr/>
        </p:nvSpPr>
        <p:spPr>
          <a:xfrm>
            <a:off x="2885203" y="2490731"/>
            <a:ext cx="963452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RF-Combiner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61" name="テキスト ボックス 188"/>
          <p:cNvSpPr txBox="1"/>
          <p:nvPr/>
        </p:nvSpPr>
        <p:spPr>
          <a:xfrm>
            <a:off x="1345223" y="3487508"/>
            <a:ext cx="73622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eNB-1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62" name="テキスト ボックス 188"/>
          <p:cNvSpPr txBox="1"/>
          <p:nvPr/>
        </p:nvSpPr>
        <p:spPr>
          <a:xfrm>
            <a:off x="2306105" y="3487508"/>
            <a:ext cx="644027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eNB-2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74" name="テキスト ボックス 188"/>
          <p:cNvSpPr txBox="1"/>
          <p:nvPr/>
        </p:nvSpPr>
        <p:spPr>
          <a:xfrm>
            <a:off x="3249289" y="3484547"/>
            <a:ext cx="82594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eNB-3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75" name="テキスト ボックス 188"/>
          <p:cNvSpPr txBox="1"/>
          <p:nvPr/>
        </p:nvSpPr>
        <p:spPr>
          <a:xfrm>
            <a:off x="5059073" y="2579431"/>
            <a:ext cx="548679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EPC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76" name="テキスト ボックス 188"/>
          <p:cNvSpPr txBox="1"/>
          <p:nvPr/>
        </p:nvSpPr>
        <p:spPr>
          <a:xfrm>
            <a:off x="5490448" y="2574857"/>
            <a:ext cx="739749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PPRC Enforcer 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sp>
        <p:nvSpPr>
          <p:cNvPr id="185" name="テキスト ボックス 188"/>
          <p:cNvSpPr txBox="1"/>
          <p:nvPr/>
        </p:nvSpPr>
        <p:spPr>
          <a:xfrm>
            <a:off x="5394364" y="1740119"/>
            <a:ext cx="69935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File </a:t>
            </a: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Server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pic>
        <p:nvPicPr>
          <p:cNvPr id="2056" name="Picture 8" descr="http://www.clipartlord.com/wp-content/uploads/2013/08/laptop4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930" y="2502131"/>
            <a:ext cx="961473" cy="89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テキスト ボックス 188"/>
          <p:cNvSpPr txBox="1"/>
          <p:nvPr/>
        </p:nvSpPr>
        <p:spPr>
          <a:xfrm>
            <a:off x="6730614" y="3341771"/>
            <a:ext cx="1406223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Testbed Controller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2281439" y="1371371"/>
            <a:ext cx="4098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4186366" y="1295401"/>
            <a:ext cx="150120" cy="170799"/>
          </a:xfrm>
          <a:prstGeom prst="ellips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 anchorCtr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mtClean="0">
              <a:solidFill>
                <a:srgbClr val="41414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3" name="テキスト ボックス 188"/>
          <p:cNvSpPr txBox="1"/>
          <p:nvPr/>
        </p:nvSpPr>
        <p:spPr>
          <a:xfrm>
            <a:off x="4075236" y="1446539"/>
            <a:ext cx="7887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dirty="0" smtClean="0">
                <a:solidFill>
                  <a:srgbClr val="414141"/>
                </a:solidFill>
                <a:latin typeface=""/>
              </a:rPr>
              <a:t>USB Hub</a:t>
            </a:r>
            <a:endParaRPr kumimoji="1" lang="ja-JP" altLang="en-US" sz="1100" dirty="0" smtClean="0">
              <a:solidFill>
                <a:srgbClr val="414141"/>
              </a:solidFill>
              <a:latin typeface="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flipH="1">
            <a:off x="3081658" y="1371199"/>
            <a:ext cx="1" cy="1651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6368406" y="1385476"/>
            <a:ext cx="0" cy="1646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Striped Right Arrow 15"/>
          <p:cNvSpPr/>
          <p:nvPr/>
        </p:nvSpPr>
        <p:spPr>
          <a:xfrm rot="5400000">
            <a:off x="3660484" y="3607571"/>
            <a:ext cx="468647" cy="969130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600" dirty="0" smtClean="0">
              <a:solidFill>
                <a:prstClr val="white"/>
              </a:solidFill>
            </a:endParaRPr>
          </a:p>
        </p:txBody>
      </p:sp>
      <p:pic>
        <p:nvPicPr>
          <p:cNvPr id="62" name="Picture 2" descr="C:\Users\sgaur\AppData\Local\Microsoft\Windows\Temporary Internet Files\Content.Outlook\CL6V3ZC2\Testbe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80" y="4387781"/>
            <a:ext cx="4835265" cy="193040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 err="1" smtClean="0"/>
              <a:t>Testbed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Predictive and Preemptive Resource Controller</a:t>
            </a:r>
          </a:p>
          <a:p>
            <a:pPr lvl="1"/>
            <a:r>
              <a:rPr lang="en-US" dirty="0"/>
              <a:t>Demonstrated at Hitachi CRL </a:t>
            </a:r>
            <a:r>
              <a:rPr lang="en-US" dirty="0" err="1"/>
              <a:t>Kenpatsu</a:t>
            </a:r>
            <a:r>
              <a:rPr lang="en-US" dirty="0"/>
              <a:t> October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Predictive Video Optimization</a:t>
            </a:r>
          </a:p>
          <a:p>
            <a:r>
              <a:rPr lang="en-US" dirty="0" smtClean="0"/>
              <a:t>Mobile Network on Twitter</a:t>
            </a:r>
          </a:p>
          <a:p>
            <a:pPr lvl="1"/>
            <a:r>
              <a:rPr lang="en-US" dirty="0" smtClean="0"/>
              <a:t>Demonstrated at MWC 2015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7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prototype and gather data on LTE projects</a:t>
            </a:r>
          </a:p>
          <a:p>
            <a:r>
              <a:rPr lang="en-US" dirty="0"/>
              <a:t>What statistics to gather</a:t>
            </a:r>
          </a:p>
          <a:p>
            <a:pPr lvl="1"/>
            <a:r>
              <a:rPr lang="en-US" dirty="0"/>
              <a:t>Radio Resource statistics available at ENB</a:t>
            </a:r>
          </a:p>
          <a:p>
            <a:pPr lvl="1"/>
            <a:r>
              <a:rPr lang="en-US" dirty="0"/>
              <a:t>Subscriber IDs in EPC</a:t>
            </a:r>
          </a:p>
          <a:p>
            <a:r>
              <a:rPr lang="en-US" dirty="0" smtClean="0"/>
              <a:t>How to gather them?</a:t>
            </a:r>
          </a:p>
          <a:p>
            <a:pPr lvl="1"/>
            <a:r>
              <a:rPr lang="en-US" dirty="0"/>
              <a:t>JSON API</a:t>
            </a:r>
          </a:p>
          <a:p>
            <a:pPr lvl="1"/>
            <a:r>
              <a:rPr lang="en-US" dirty="0"/>
              <a:t>Also available through command line </a:t>
            </a:r>
            <a:r>
              <a:rPr lang="en-US" dirty="0" smtClean="0"/>
              <a:t>interface</a:t>
            </a:r>
            <a:endParaRPr lang="en-US" dirty="0"/>
          </a:p>
          <a:p>
            <a:r>
              <a:rPr lang="en-US" dirty="0" smtClean="0"/>
              <a:t>Central harvester server and multiple agent clients</a:t>
            </a:r>
          </a:p>
          <a:p>
            <a:r>
              <a:rPr lang="en-US" dirty="0" smtClean="0"/>
              <a:t>What to do with them?</a:t>
            </a:r>
          </a:p>
          <a:p>
            <a:pPr lvl="1"/>
            <a:r>
              <a:rPr lang="en-US" dirty="0" smtClean="0"/>
              <a:t>Store in harvester</a:t>
            </a:r>
          </a:p>
          <a:p>
            <a:pPr lvl="1"/>
            <a:r>
              <a:rPr lang="en-US" dirty="0" smtClean="0"/>
              <a:t>Output to csv file and over API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46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632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Ran aware flow control tool</vt:lpstr>
      <vt:lpstr>What is RAFT?</vt:lpstr>
      <vt:lpstr>Overview</vt:lpstr>
      <vt:lpstr>Introduction to LTE</vt:lpstr>
      <vt:lpstr>E-UTRAN</vt:lpstr>
      <vt:lpstr>Flow Control in LTE</vt:lpstr>
      <vt:lpstr>LTE Testbed (Core Network + RAN + Devices)</vt:lpstr>
      <vt:lpstr>Previous Testbed Projects</vt:lpstr>
      <vt:lpstr>RAFT Goals</vt:lpstr>
      <vt:lpstr>RAFT Agent</vt:lpstr>
      <vt:lpstr>RAFT Harvester</vt:lpstr>
      <vt:lpstr>Using RAFT For Flow Control</vt:lpstr>
      <vt:lpstr>RAN Aware Video Optimization</vt:lpstr>
      <vt:lpstr>The Future of RAFT</vt:lpstr>
    </vt:vector>
  </TitlesOfParts>
  <Company>Hitachi Data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 aware flow control tool</dc:title>
  <dc:creator>Hitachi Data Systems</dc:creator>
  <cp:lastModifiedBy>Hitachi Data Systems</cp:lastModifiedBy>
  <cp:revision>9</cp:revision>
  <dcterms:created xsi:type="dcterms:W3CDTF">2015-05-01T12:58:38Z</dcterms:created>
  <dcterms:modified xsi:type="dcterms:W3CDTF">2015-05-01T14:15:20Z</dcterms:modified>
</cp:coreProperties>
</file>