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57" r:id="rId3"/>
    <p:sldId id="262" r:id="rId4"/>
    <p:sldId id="263" r:id="rId5"/>
    <p:sldId id="274" r:id="rId6"/>
    <p:sldId id="264" r:id="rId7"/>
    <p:sldId id="272" r:id="rId8"/>
    <p:sldId id="270" r:id="rId9"/>
    <p:sldId id="273" r:id="rId10"/>
    <p:sldId id="27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706" autoAdjust="0"/>
  </p:normalViewPr>
  <p:slideViewPr>
    <p:cSldViewPr snapToGrid="0">
      <p:cViewPr varScale="1">
        <p:scale>
          <a:sx n="90" d="100"/>
          <a:sy n="90" d="100"/>
        </p:scale>
        <p:origin x="120" y="324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5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41DB8-B66F-4DC8-A96E-33677E0F90FF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04A0D4-B89B-4ADD-AF9E-38636B40E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49C4A-65AC-492D-9701-81B46C3AD0E4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869989-EB00-4EE7-BCB5-25BDC5BB29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869989-EB00-4EE7-BCB5-25BDC5BB29F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303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6" name="Straight Connector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Straight Connector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oup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Straight Connector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Straight Connector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Straight Connector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oup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Straight Connector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Straight Connector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3845" y="1909346"/>
            <a:ext cx="9604310" cy="3383280"/>
          </a:xfrm>
        </p:spPr>
        <p:txBody>
          <a:bodyPr anchor="b">
            <a:normAutofit/>
          </a:bodyPr>
          <a:lstStyle>
            <a:lvl1pPr algn="l">
              <a:lnSpc>
                <a:spcPct val="76000"/>
              </a:lnSpc>
              <a:defRPr sz="800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4572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A29A4-78C8-47AB-BA06-22CB45938951}" type="datetime1">
              <a:rPr lang="en-US" smtClean="0"/>
              <a:t>5/4/2018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9314" y="489856"/>
            <a:ext cx="1687286" cy="530134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9" y="489856"/>
            <a:ext cx="7587344" cy="530134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D4ACF-2D82-46F2-A8E9-23963AA34E86}" type="datetime1">
              <a:rPr lang="en-US" smtClean="0"/>
              <a:t>5/4/2018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74B5B-21A0-4192-BF4C-38187F1A68D8}" type="datetime1">
              <a:rPr lang="en-US" smtClean="0"/>
              <a:t>5/4/2018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Straight Connector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Straight Connector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oup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Straight Connector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Straight Connector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oup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Straight Connector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Straight Connector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541573"/>
            <a:ext cx="9601200" cy="2743200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5431536"/>
            <a:ext cx="9601200" cy="4572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58" name="Straight Connector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4600" y="1981199"/>
            <a:ext cx="4572000" cy="3810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CF7C-B333-48E1-A4A6-83A3C8B73AC0}" type="datetime1">
              <a:rPr lang="en-US" smtClean="0"/>
              <a:t>5/4/2018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24600" y="2503713"/>
            <a:ext cx="4572000" cy="32874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0762-5CBF-4210-AB54-376B091119F8}" type="datetime1">
              <a:rPr lang="en-US" smtClean="0"/>
              <a:t>5/4/2018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DB371-BF5F-4058-A212-1A908E4D2674}" type="datetime1">
              <a:rPr lang="en-US" smtClean="0"/>
              <a:t>5/4/2018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oup 160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62" name="Straight Connector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oup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Straight Connector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Connector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Straight Connector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Straight Connector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Straight Connector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Group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Straight Connector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Straight Connector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Straight Connector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Straight Connector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Connector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Straight Connector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Straight Connector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Straight Connector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oup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Straight Connector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Straight Connector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Straight Connector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3" name="Footer Placeholder 2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212" name="Date Placeholder 2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4083B-90AA-48CF-BAD5-00AA24D7F288}" type="datetime1">
              <a:rPr lang="en-US" smtClean="0"/>
              <a:t>5/4/2018</a:t>
            </a:fld>
            <a:endParaRPr lang="en-US"/>
          </a:p>
        </p:txBody>
      </p:sp>
      <p:sp>
        <p:nvSpPr>
          <p:cNvPr id="214" name="Slide Number Placeholder 2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0" name="Straight Connector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Straight Connector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oup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Straight Connector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oup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Rectangle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Add a footer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5BAF629-ECA2-4CF3-B790-9D9BDED98269}" type="datetime1">
              <a:rPr lang="en-US" smtClean="0"/>
              <a:pPr/>
              <a:t>5/4/2018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" name="Straight Connector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Straight Connector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Straight Connector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Straight Connector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Straight Connector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Straight Connector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Straight Connector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ctangle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031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/>
          <p:cNvGrpSpPr/>
          <p:nvPr userDrawn="1"/>
        </p:nvGrpSpPr>
        <p:grpSpPr bwMode="hidden">
          <a:xfrm>
            <a:off x="-1" y="-195943"/>
            <a:ext cx="12192002" cy="6858000"/>
            <a:chOff x="-1" y="0"/>
            <a:chExt cx="12192002" cy="6858000"/>
          </a:xfrm>
        </p:grpSpPr>
        <p:cxnSp>
          <p:nvCxnSpPr>
            <p:cNvPr id="97" name="Straight Connector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oup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Straight Connector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Straight Connector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oup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Straight Connector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Straight Connector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Straight Connector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Straight Connector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oup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Straight Connector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oup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Straight Connector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Straight Connector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Straight Connector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Straight Connector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Straight Connector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Connector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1981201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cxnSp>
        <p:nvCxnSpPr>
          <p:cNvPr id="148" name="Straight Connector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dirty="0"/>
              <a:t>Add a footer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294042" y="6289679"/>
            <a:ext cx="965946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B51B2453-8663-4C69-AF73-9FD7B1DEC5D0}" type="datetime1">
              <a:rPr lang="en-US" smtClean="0"/>
              <a:pPr/>
              <a:t>5/4/2018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5311" y="6289679"/>
            <a:ext cx="918882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9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9388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878012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zxing/zxin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A Barcode Scanner Application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Zachary Stuck, Winter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0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503854"/>
            <a:ext cx="9601200" cy="672940"/>
          </a:xfrm>
        </p:spPr>
        <p:txBody>
          <a:bodyPr/>
          <a:lstStyle/>
          <a:p>
            <a:r>
              <a:rPr lang="en-US" dirty="0" smtClean="0"/>
              <a:t>Grading Scale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653691" y="3306333"/>
            <a:ext cx="48502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Going by my original grading scale, I have earned 115 out of 160 points, or a C. With the additional features, my point total would instead be 130 points, or </a:t>
            </a:r>
            <a:r>
              <a:rPr lang="en-US" smtClean="0"/>
              <a:t>a B.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3691" y="2508887"/>
            <a:ext cx="4594501" cy="75801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1176794"/>
            <a:ext cx="4506884" cy="449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266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Goals: </a:t>
            </a:r>
          </a:p>
          <a:p>
            <a:pPr lvl="1"/>
            <a:r>
              <a:rPr lang="en-US" dirty="0" smtClean="0"/>
              <a:t>Create a full-stack android application</a:t>
            </a:r>
          </a:p>
          <a:p>
            <a:pPr lvl="1"/>
            <a:r>
              <a:rPr lang="en-US" dirty="0" smtClean="0"/>
              <a:t>Learn how to integrate libraries into mobile platforms</a:t>
            </a:r>
          </a:p>
          <a:p>
            <a:pPr lvl="1"/>
            <a:r>
              <a:rPr lang="en-US" dirty="0" smtClean="0"/>
              <a:t>Utilize knowledge gained from multiple classes</a:t>
            </a:r>
          </a:p>
          <a:p>
            <a:pPr lvl="1"/>
            <a:r>
              <a:rPr lang="en-US" dirty="0" smtClean="0"/>
              <a:t>Shore up knowledge regarding mobile applications</a:t>
            </a:r>
            <a:endParaRPr lang="en-US" dirty="0"/>
          </a:p>
          <a:p>
            <a:r>
              <a:rPr lang="en-US" dirty="0" smtClean="0"/>
              <a:t>Inspiration derives from shipping services (USPS, UPS, etc.)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617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503854"/>
            <a:ext cx="9601200" cy="603494"/>
          </a:xfrm>
        </p:spPr>
        <p:txBody>
          <a:bodyPr/>
          <a:lstStyle/>
          <a:p>
            <a:r>
              <a:rPr lang="en-US" dirty="0" smtClean="0"/>
              <a:t>Application Flow</a:t>
            </a:r>
            <a:endParaRPr lang="en-US" dirty="0"/>
          </a:p>
        </p:txBody>
      </p:sp>
      <p:pic>
        <p:nvPicPr>
          <p:cNvPr id="5" name="Content Placeholder 4" descr="D:\Dropbox\SeniorProjAppFlow.pn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8" t="6351" r="13454"/>
          <a:stretch/>
        </p:blipFill>
        <p:spPr bwMode="auto">
          <a:xfrm>
            <a:off x="1295400" y="1107348"/>
            <a:ext cx="8158993" cy="46838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76019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645439"/>
          </a:xfrm>
        </p:spPr>
        <p:txBody>
          <a:bodyPr/>
          <a:lstStyle/>
          <a:p>
            <a:r>
              <a:rPr lang="en-US" dirty="0" smtClean="0"/>
              <a:t>Summary of Intents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981199"/>
            <a:ext cx="4487308" cy="3810001"/>
          </a:xfrm>
        </p:spPr>
        <p:txBody>
          <a:bodyPr/>
          <a:lstStyle/>
          <a:p>
            <a:r>
              <a:rPr lang="en-US" dirty="0" smtClean="0"/>
              <a:t>Allows passage of data between activities</a:t>
            </a:r>
            <a:endParaRPr lang="en-US" dirty="0"/>
          </a:p>
          <a:p>
            <a:r>
              <a:rPr lang="en-US" dirty="0" smtClean="0"/>
              <a:t>Uses a key to reference data being stored</a:t>
            </a:r>
            <a:endParaRPr lang="en-US" dirty="0"/>
          </a:p>
          <a:p>
            <a:r>
              <a:rPr lang="en-US" dirty="0" smtClean="0"/>
              <a:t>Access must be wrapped in a try/catch block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5782708" y="4067508"/>
            <a:ext cx="5943600" cy="6889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2708" y="4827949"/>
            <a:ext cx="2908044" cy="9632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8724" y="503853"/>
            <a:ext cx="1936011" cy="34034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5075" y="473631"/>
            <a:ext cx="1951184" cy="3424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09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644463"/>
          </a:xfrm>
        </p:spPr>
        <p:txBody>
          <a:bodyPr/>
          <a:lstStyle/>
          <a:p>
            <a:r>
              <a:rPr lang="en-US" dirty="0" smtClean="0"/>
              <a:t>Shared Preferences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513368"/>
            <a:ext cx="8401493" cy="3809999"/>
          </a:xfrm>
        </p:spPr>
        <p:txBody>
          <a:bodyPr/>
          <a:lstStyle/>
          <a:p>
            <a:r>
              <a:rPr lang="en-US" dirty="0" smtClean="0"/>
              <a:t>Short term storage, easier than writing to file on phone.</a:t>
            </a:r>
          </a:p>
          <a:p>
            <a:r>
              <a:rPr lang="en-US" dirty="0" smtClean="0"/>
              <a:t>Stores simple data types, useful for things like high scores.</a:t>
            </a:r>
          </a:p>
          <a:p>
            <a:r>
              <a:rPr lang="en-US" dirty="0" smtClean="0"/>
              <a:t>This is how I implemented </a:t>
            </a:r>
            <a:r>
              <a:rPr lang="en-US" smtClean="0"/>
              <a:t>quick package lookups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950" y="3316493"/>
            <a:ext cx="8420100" cy="6381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5950" y="4325038"/>
            <a:ext cx="5144830" cy="49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461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688843"/>
          </a:xfrm>
        </p:spPr>
        <p:txBody>
          <a:bodyPr/>
          <a:lstStyle/>
          <a:p>
            <a:r>
              <a:rPr lang="en-US" dirty="0" smtClean="0"/>
              <a:t>ZXing (Zebra Crossing)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source library for multi-format barcode processing</a:t>
            </a:r>
          </a:p>
          <a:p>
            <a:r>
              <a:rPr lang="en-US" dirty="0" smtClean="0"/>
              <a:t>Implemented in Java, with ports available in additional languages</a:t>
            </a:r>
          </a:p>
          <a:p>
            <a:pPr lvl="1"/>
            <a:r>
              <a:rPr lang="en-US" dirty="0" smtClean="0"/>
              <a:t>The scanner application utilizes intent integration</a:t>
            </a:r>
          </a:p>
          <a:p>
            <a:r>
              <a:rPr lang="en-US" dirty="0" smtClean="0"/>
              <a:t>Project can be found at </a:t>
            </a:r>
            <a:r>
              <a:rPr lang="en-US" dirty="0" smtClean="0">
                <a:hlinkClick r:id="rId2"/>
              </a:rPr>
              <a:t>https://github.com/zxing/zxing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5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503854"/>
            <a:ext cx="9601200" cy="706638"/>
          </a:xfrm>
        </p:spPr>
        <p:txBody>
          <a:bodyPr/>
          <a:lstStyle/>
          <a:p>
            <a:r>
              <a:rPr lang="en-US" dirty="0" smtClean="0"/>
              <a:t>Push Notifications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410789"/>
            <a:ext cx="9601200" cy="4380411"/>
          </a:xfrm>
        </p:spPr>
        <p:txBody>
          <a:bodyPr/>
          <a:lstStyle/>
          <a:p>
            <a:r>
              <a:rPr lang="en-US" dirty="0" smtClean="0"/>
              <a:t>Firebase Cloud Messaging (FCM)</a:t>
            </a:r>
          </a:p>
          <a:p>
            <a:pPr lvl="1"/>
            <a:r>
              <a:rPr lang="en-US" dirty="0" smtClean="0"/>
              <a:t>Web interface for building and sending notifications</a:t>
            </a:r>
          </a:p>
          <a:p>
            <a:pPr lvl="1"/>
            <a:r>
              <a:rPr lang="en-US" dirty="0" smtClean="0"/>
              <a:t>Server send requests, what my application uses.</a:t>
            </a:r>
            <a:endParaRPr lang="en-US" dirty="0"/>
          </a:p>
          <a:p>
            <a:r>
              <a:rPr lang="en-US" dirty="0" smtClean="0"/>
              <a:t>Send Requests</a:t>
            </a:r>
          </a:p>
          <a:p>
            <a:pPr lvl="1"/>
            <a:r>
              <a:rPr lang="en-US" dirty="0" smtClean="0"/>
              <a:t>REST (Representational State Transfer)</a:t>
            </a:r>
            <a:endParaRPr lang="en-US" dirty="0"/>
          </a:p>
          <a:p>
            <a:pPr lvl="2"/>
            <a:r>
              <a:rPr lang="en-US" dirty="0" smtClean="0"/>
              <a:t>Based on HTTP</a:t>
            </a:r>
          </a:p>
          <a:p>
            <a:pPr lvl="1"/>
            <a:r>
              <a:rPr lang="en-US" dirty="0" smtClean="0"/>
              <a:t>Requires one-time keys, generated using my personal key.</a:t>
            </a:r>
            <a:endParaRPr lang="en-US" dirty="0"/>
          </a:p>
          <a:p>
            <a:pPr lvl="1"/>
            <a:r>
              <a:rPr lang="en-US" dirty="0" smtClean="0"/>
              <a:t>Python into PHP</a:t>
            </a:r>
          </a:p>
        </p:txBody>
      </p:sp>
    </p:spTree>
    <p:extLst>
      <p:ext uri="{BB962C8B-B14F-4D97-AF65-F5344CB8AC3E}">
        <p14:creationId xmlns:p14="http://schemas.microsoft.com/office/powerpoint/2010/main" val="2688259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Insanely fun to work on</a:t>
            </a:r>
          </a:p>
          <a:p>
            <a:pPr lvl="1"/>
            <a:r>
              <a:rPr lang="en-US" dirty="0" smtClean="0"/>
              <a:t>Built self-motivation &amp; problem solving</a:t>
            </a:r>
          </a:p>
          <a:p>
            <a:r>
              <a:rPr lang="en-US" dirty="0" smtClean="0"/>
              <a:t>Would eliminate manual package entry, as well as iPhone objective</a:t>
            </a:r>
          </a:p>
          <a:p>
            <a:pPr lvl="1"/>
            <a:r>
              <a:rPr lang="en-US" dirty="0" smtClean="0"/>
              <a:t>While PHP is a strong language, it was difficult to work with</a:t>
            </a:r>
          </a:p>
          <a:p>
            <a:r>
              <a:rPr lang="en-US" dirty="0" smtClean="0"/>
              <a:t>Full stack applications are hard</a:t>
            </a:r>
          </a:p>
          <a:p>
            <a:pPr lvl="1"/>
            <a:r>
              <a:rPr lang="en-US" dirty="0" smtClean="0"/>
              <a:t>Helped identify areas to work on</a:t>
            </a:r>
          </a:p>
          <a:p>
            <a:r>
              <a:rPr lang="en-US" dirty="0" smtClean="0"/>
              <a:t>Excited to build more applications in the future</a:t>
            </a:r>
          </a:p>
        </p:txBody>
      </p:sp>
    </p:spTree>
    <p:extLst>
      <p:ext uri="{BB962C8B-B14F-4D97-AF65-F5344CB8AC3E}">
        <p14:creationId xmlns:p14="http://schemas.microsoft.com/office/powerpoint/2010/main" val="3479315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7088801"/>
              </p:ext>
            </p:extLst>
          </p:nvPr>
        </p:nvGraphicFramePr>
        <p:xfrm>
          <a:off x="1295400" y="1981200"/>
          <a:ext cx="9601200" cy="22250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800600">
                  <a:extLst>
                    <a:ext uri="{9D8B030D-6E8A-4147-A177-3AD203B41FA5}">
                      <a16:colId xmlns:a16="http://schemas.microsoft.com/office/drawing/2014/main" val="2096515547"/>
                    </a:ext>
                  </a:extLst>
                </a:gridCol>
                <a:gridCol w="4800600">
                  <a:extLst>
                    <a:ext uri="{9D8B030D-6E8A-4147-A177-3AD203B41FA5}">
                      <a16:colId xmlns:a16="http://schemas.microsoft.com/office/drawing/2014/main" val="19755979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Line Count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9244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Python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528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788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1146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Java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38156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XML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1294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8298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Aggregated 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3283 (1989 w/o XML) (~</a:t>
                      </a:r>
                      <a:r>
                        <a:rPr lang="en-US" smtClean="0"/>
                        <a:t>1700 Unique Lines)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29670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131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Diamond Grid 16x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usiness diamond grid presentation (widescreen).potx" id="{B2221865-AD13-4DF0-B68E-BF08E8CC5659}" vid="{BAA0C488-98B6-4F47-8E1C-5C7CD9605F73}"/>
    </a:ext>
  </a:extLst>
</a:theme>
</file>

<file path=ppt/theme/theme2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Business diamond grid presentation (widescreen)</Template>
  <TotalTime>130</TotalTime>
  <Words>314</Words>
  <Application>Microsoft Office PowerPoint</Application>
  <PresentationFormat>Widescreen</PresentationFormat>
  <Paragraphs>55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Diamond Grid 16x9</vt:lpstr>
      <vt:lpstr>A Barcode Scanner Application</vt:lpstr>
      <vt:lpstr>Overview</vt:lpstr>
      <vt:lpstr>Application Flow</vt:lpstr>
      <vt:lpstr>Summary of Intents</vt:lpstr>
      <vt:lpstr>Shared Preferences</vt:lpstr>
      <vt:lpstr>ZXing (Zebra Crossing)</vt:lpstr>
      <vt:lpstr>Push Notifications</vt:lpstr>
      <vt:lpstr>Conclusion</vt:lpstr>
      <vt:lpstr>PowerPoint Presentation</vt:lpstr>
      <vt:lpstr>Grading Scale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Barcode Scanner Application</dc:title>
  <dc:creator>Zachary Stuck</dc:creator>
  <cp:lastModifiedBy>Zachary Stuck</cp:lastModifiedBy>
  <cp:revision>11</cp:revision>
  <dcterms:created xsi:type="dcterms:W3CDTF">2018-05-03T22:51:37Z</dcterms:created>
  <dcterms:modified xsi:type="dcterms:W3CDTF">2018-05-04T14:03:06Z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